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10" r:id="rId28"/>
    <p:sldId id="283" r:id="rId29"/>
    <p:sldId id="284" r:id="rId30"/>
    <p:sldId id="285" r:id="rId31"/>
    <p:sldId id="286" r:id="rId32"/>
    <p:sldId id="287" r:id="rId33"/>
    <p:sldId id="288" r:id="rId34"/>
    <p:sldId id="289" r:id="rId35"/>
    <p:sldId id="290" r:id="rId36"/>
    <p:sldId id="291" r:id="rId37"/>
    <p:sldId id="309" r:id="rId38"/>
    <p:sldId id="293" r:id="rId39"/>
    <p:sldId id="294" r:id="rId40"/>
    <p:sldId id="295" r:id="rId41"/>
    <p:sldId id="296" r:id="rId42"/>
    <p:sldId id="297" r:id="rId43"/>
    <p:sldId id="298" r:id="rId44"/>
    <p:sldId id="311" r:id="rId45"/>
    <p:sldId id="300" r:id="rId46"/>
    <p:sldId id="301" r:id="rId47"/>
    <p:sldId id="302" r:id="rId48"/>
    <p:sldId id="303" r:id="rId49"/>
    <p:sldId id="304" r:id="rId50"/>
    <p:sldId id="305" r:id="rId51"/>
    <p:sldId id="306" r:id="rId52"/>
    <p:sldId id="307" r:id="rId53"/>
    <p:sldId id="308" r:id="rId54"/>
  </p:sldIdLst>
  <p:sldSz cx="9144000" cy="5143500" type="screen16x9"/>
  <p:notesSz cx="6858000" cy="9144000"/>
  <p:embeddedFontLst>
    <p:embeddedFont>
      <p:font typeface="Calibri" panose="020F0502020204030204" pitchFamily="34" charset="0"/>
      <p:regular r:id="rId56"/>
      <p:bold r:id="rId57"/>
      <p:italic r:id="rId58"/>
      <p:boldItalic r:id="rId59"/>
    </p:embeddedFont>
    <p:embeddedFont>
      <p:font typeface="Roboto" panose="020000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1CE87F-8370-412E-8717-705F2A0E55FF}">
  <a:tblStyle styleId="{4D1CE87F-8370-412E-8717-705F2A0E55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41"/>
    <p:restoredTop sz="95082"/>
  </p:normalViewPr>
  <p:slideViewPr>
    <p:cSldViewPr snapToGrid="0">
      <p:cViewPr>
        <p:scale>
          <a:sx n="100" d="100"/>
          <a:sy n="100" d="100"/>
        </p:scale>
        <p:origin x="208" y="5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e41cf1481e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e41cf1481e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1f37e7a7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1f37e7a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d1bfa775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d1bfa775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dbd288d8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dbd288d8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dbd288d8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dbd288d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135ee6c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135ee6c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0b74d574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0b74d574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135ee6c2d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135ee6c2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dbd288d8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dbd288d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dbd288d8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dbd288d8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dbd288d8b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bdbd288d8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ad1bfa77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ad1bfa77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bdbd288d8b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bdbd288d8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41cf1481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41cf1481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we break these down by section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41cf1481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41cf1481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we move this to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41cf1481e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41cf1481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135ee6c2d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e135ee6c2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41cf1481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41cf1481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41cf1481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e41cf1481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0b74d574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0b74d574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1028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d1bfa775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ad1bfa775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bdbd288d8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bdbd288d8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0b08792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0b08792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0b74d574c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0b74d574c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ad1bfa7750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ad1bfa775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0b74d574c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0b74d57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dbd288d8b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dbd288d8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dbd288d8b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bdbd288d8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dbd288d8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bdbd288d8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d1bfa775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d1bfa775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0b74d574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0b74d574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8829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135ee6c2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135ee6c2d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f046bd4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bf046bd4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0b74d574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0b74d574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0db8ed9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e0db8ed9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135ee6c2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e135ee6c2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c068a74e8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c068a74e8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e135ee6c2d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e135ee6c2d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0b74d574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0b74d574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5614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135ee6c2d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135ee6c2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Does this work?</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e41cf1481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e41cf1481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41cf1481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e41cf1481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rPr>
              <a:t>Videos can provide additional context for the research conducted/described in the scientific article. Media may offer an alternative resource to help deepen understanding of complex topics and terminology.`</a:t>
            </a: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41cf1481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e41cf148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bdbd288d8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bdbd288d8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ddeae5e5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bddeae5e5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33d092d6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33d092d6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bdbd288d8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bdbd288d8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e135ee6c2d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e135ee6c2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e135ee6c2d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e135ee6c2d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d1bfa775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d1bfa775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dbd288d8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dbd288d8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135ee6c2d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135ee6c2d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0b74d574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0b74d574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 Blue with Primary Mark">
  <p:cSld name="Cover - Blue with Primary Mark">
    <p:bg>
      <p:bgPr>
        <a:blipFill>
          <a:blip r:embed="rId2">
            <a:alphaModFix/>
          </a:blip>
          <a:stretch>
            <a:fillRect/>
          </a:stretch>
        </a:blip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 Walking on Campus">
  <p:cSld name="Image - Walking on Campus">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568492" y="3606592"/>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000"/>
              <a:buFont typeface="Helvetica Neue"/>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khanacademy.org/science/high-school-biology/hs-biology-foundations/hs-biology-and-the-scientific-method/a/the-science-of-biolog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www.merriam-webster.com/dictionary/plagiarize"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merriam-webster.com/dictionary/paraphra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dp.sjsu.edu/writingcenter/docs/handouts/Paraphrasing.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4.xml"/><Relationship Id="rId7" Type="http://schemas.openxmlformats.org/officeDocument/2006/relationships/slide" Target="slide27.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4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38/s41370-021-00324-6"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pdp.sjsu.edu/writingcenter/docs/handouts/Paraphrasing.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hyperlink" Target="https://docs.google.com/document/u/0/d/1zyktYthPUTrtYLN-tvTDWk3UXvrT0jdNo-TfCNiI1Ks/edit" TargetMode="External"/><Relationship Id="rId4" Type="http://schemas.openxmlformats.org/officeDocument/2006/relationships/slide" Target="slide42.xml"/></Relationships>
</file>

<file path=ppt/slides/_rels/slide39.xml.rels><?xml version="1.0" encoding="UTF-8" standalone="yes"?>
<Relationships xmlns="http://schemas.openxmlformats.org/package/2006/relationships"><Relationship Id="rId8" Type="http://schemas.openxmlformats.org/officeDocument/2006/relationships/hyperlink" Target="https://twp.duke.edu/sites/twp.duke.edu/files/file-attachments/scientific-article-review.original.pdf" TargetMode="External"/><Relationship Id="rId3" Type="http://schemas.openxmlformats.org/officeDocument/2006/relationships/slide" Target="slide40.xml"/><Relationship Id="rId7"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apastyle.apa.org/" TargetMode="External"/><Relationship Id="rId5" Type="http://schemas.openxmlformats.org/officeDocument/2006/relationships/hyperlink" Target="https://owl.purdue.edu/owl/research_and_citation/chicago_manual_17th_edition/cmos_formatting_and_style_guide/chicago_manual_of_style_17th_edition.html" TargetMode="External"/><Relationship Id="rId4" Type="http://schemas.openxmlformats.org/officeDocument/2006/relationships/hyperlink" Target="https://owl.purdue.edu/owl/research_and_citation/mla_style/mla_style_introduction.html"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content.bridgepointeducation.com/curriculum/file/75d32f2b-960a-4c31-bed7-fb98b4e79493/1/Sample%20Article%20Critique.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slide" Target="slide48.xml"/><Relationship Id="rId4" Type="http://schemas.openxmlformats.org/officeDocument/2006/relationships/slide" Target="slide49.xml"/></Relationships>
</file>

<file path=ppt/slides/_rels/slide4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authoraid.info/uploads/resources/annotated-journal-article-1.pdf" TargetMode="External"/><Relationship Id="rId7" Type="http://schemas.openxmlformats.org/officeDocument/2006/relationships/hyperlink" Target="https://libguides.palni.edu/c.php?g=930607&amp;p=6706163"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s://content.bridgepointeducation.com/curriculum/file/75d32f2b-960a-4c31-bed7-fb98b4e79493/1/Sample%20Article%20Critique.pdf" TargetMode="External"/><Relationship Id="rId5" Type="http://schemas.openxmlformats.org/officeDocument/2006/relationships/hyperlink" Target="https://writing.wisc.edu/handbook/assignments/quotingsources/" TargetMode="External"/><Relationship Id="rId4" Type="http://schemas.openxmlformats.org/officeDocument/2006/relationships/hyperlink" Target="https://www.elsevier.com/connect/infographic-how-to-read-a-scientific-pap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s://www.sjsu.edu/writingcenter/" TargetMode="External"/><Relationship Id="rId7" Type="http://schemas.openxmlformats.org/officeDocument/2006/relationships/hyperlink" Target="https://www.youtube.com/watch?v=ubcGvwKfRnI"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youtube.com/watch?v=t2K6mJkSWoA&amp;t=303s" TargetMode="External"/><Relationship Id="rId5" Type="http://schemas.openxmlformats.org/officeDocument/2006/relationships/hyperlink" Target="https://www.ryerson.ca/learning-teaching/teaching-resources/assessment/" TargetMode="External"/><Relationship Id="rId4" Type="http://schemas.openxmlformats.org/officeDocument/2006/relationships/hyperlink" Target="https://pdp.sjsu.edu/writingcenter/docs/handouts/Paraphrasing.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pages.ucsd.edu/~mboyle/COGS163/pdf-files/scientificarticlereview.original.pdf"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s://pdp.sjsu.edu/writingcenter/docs/handouts/Paraphrasing.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khanacademy.org/science/high-school-biology/hs-biology-foundations/hs-biology-and-the-scientific-method/a/the-science-of-biology" TargetMode="External"/><Relationship Id="rId7" Type="http://schemas.openxmlformats.org/officeDocument/2006/relationships/hyperlink" Target="https://www.ryerson.ca/learning-teaching/teaching-resources/assessment/"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hyperlink" Target="http://www.owlnet.rice.edu/~cainproj/courses/HowToReadSciArticle.pdf" TargetMode="External"/><Relationship Id="rId5" Type="http://schemas.openxmlformats.org/officeDocument/2006/relationships/hyperlink" Target="https://www.merriam-webster.com/dictionary/paraphrase" TargetMode="External"/><Relationship Id="rId4" Type="http://schemas.openxmlformats.org/officeDocument/2006/relationships/hyperlink" Target="https://www.merriam-webster.com/dictionary/plagiariz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eb.stanford.edu/~siegelr/readingsci.htm"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hyperlink" Target="https://blog.aspb.org/how-to-read-a-scientific-paper-and-case-study-reading-a-plant-physiology-artic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topics/psychology/zone-of-proxim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slide" Target="slide42.xml"/><Relationship Id="rId4" Type="http://schemas.openxmlformats.org/officeDocument/2006/relationships/slide" Target="slide4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5"/>
          <p:cNvSpPr txBox="1"/>
          <p:nvPr/>
        </p:nvSpPr>
        <p:spPr>
          <a:xfrm>
            <a:off x="304800" y="306175"/>
            <a:ext cx="85005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200" b="1">
                <a:solidFill>
                  <a:srgbClr val="FFD966"/>
                </a:solidFill>
                <a:latin typeface="Roboto"/>
                <a:ea typeface="Roboto"/>
                <a:cs typeface="Roboto"/>
                <a:sym typeface="Roboto"/>
              </a:rPr>
              <a:t>Guide to help undergraduate students analyze, synthesize and write about scientific literature</a:t>
            </a:r>
            <a:endParaRPr sz="4200" b="1">
              <a:solidFill>
                <a:srgbClr val="FFD966"/>
              </a:solidFill>
              <a:latin typeface="Roboto"/>
              <a:ea typeface="Roboto"/>
              <a:cs typeface="Roboto"/>
              <a:sym typeface="Roboto"/>
            </a:endParaRPr>
          </a:p>
        </p:txBody>
      </p:sp>
      <p:sp>
        <p:nvSpPr>
          <p:cNvPr id="58" name="Google Shape;58;p15"/>
          <p:cNvSpPr txBox="1"/>
          <p:nvPr/>
        </p:nvSpPr>
        <p:spPr>
          <a:xfrm>
            <a:off x="610650" y="2830050"/>
            <a:ext cx="7922700" cy="261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800">
                <a:solidFill>
                  <a:schemeClr val="lt1"/>
                </a:solidFill>
              </a:rPr>
              <a:t>This project was funded by a grant from the Writing Across the Curriculum Program</a:t>
            </a:r>
            <a:endParaRPr sz="1800">
              <a:solidFill>
                <a:schemeClr val="lt1"/>
              </a:solidFill>
            </a:endParaRPr>
          </a:p>
          <a:p>
            <a:pPr marL="0" lvl="0" indent="0" algn="ctr" rtl="0">
              <a:spcBef>
                <a:spcPts val="0"/>
              </a:spcBef>
              <a:spcAft>
                <a:spcPts val="0"/>
              </a:spcAft>
              <a:buClr>
                <a:schemeClr val="dk1"/>
              </a:buClr>
              <a:buSzPts val="1100"/>
              <a:buFont typeface="Arial"/>
              <a:buNone/>
            </a:pPr>
            <a:endParaRPr sz="1800">
              <a:solidFill>
                <a:schemeClr val="lt1"/>
              </a:solidFill>
            </a:endParaRPr>
          </a:p>
          <a:p>
            <a:pPr marL="0" lvl="0" indent="0" algn="ctr" rtl="0">
              <a:spcBef>
                <a:spcPts val="0"/>
              </a:spcBef>
              <a:spcAft>
                <a:spcPts val="0"/>
              </a:spcAft>
              <a:buClr>
                <a:schemeClr val="dk1"/>
              </a:buClr>
              <a:buSzPts val="1100"/>
              <a:buFont typeface="Arial"/>
              <a:buNone/>
            </a:pPr>
            <a:r>
              <a:rPr lang="en" sz="1800">
                <a:solidFill>
                  <a:schemeClr val="lt1"/>
                </a:solidFill>
              </a:rPr>
              <a:t>By Dr. Jennifer Hartle and Catherine Doyle</a:t>
            </a:r>
            <a:endParaRPr sz="1800">
              <a:solidFill>
                <a:schemeClr val="lt1"/>
              </a:solidFill>
            </a:endParaRPr>
          </a:p>
          <a:p>
            <a:pPr marL="0" lvl="0" indent="0" algn="ctr" rtl="0">
              <a:spcBef>
                <a:spcPts val="0"/>
              </a:spcBef>
              <a:spcAft>
                <a:spcPts val="0"/>
              </a:spcAft>
              <a:buClr>
                <a:schemeClr val="dk1"/>
              </a:buClr>
              <a:buSzPts val="1100"/>
              <a:buFont typeface="Arial"/>
              <a:buNone/>
            </a:pPr>
            <a:r>
              <a:rPr lang="en" sz="1800">
                <a:solidFill>
                  <a:schemeClr val="lt1"/>
                </a:solidFill>
              </a:rPr>
              <a:t>Department of Public Health and Recreation</a:t>
            </a:r>
            <a:endParaRPr sz="1800">
              <a:solidFill>
                <a:schemeClr val="lt1"/>
              </a:solidFill>
            </a:endParaRPr>
          </a:p>
          <a:p>
            <a:pPr marL="0" lvl="0" indent="0" algn="ctr" rtl="0">
              <a:spcBef>
                <a:spcPts val="0"/>
              </a:spcBef>
              <a:spcAft>
                <a:spcPts val="0"/>
              </a:spcAft>
              <a:buClr>
                <a:schemeClr val="dk1"/>
              </a:buClr>
              <a:buSzPts val="1100"/>
              <a:buFont typeface="Arial"/>
              <a:buNone/>
            </a:pPr>
            <a:r>
              <a:rPr lang="en" sz="1800">
                <a:solidFill>
                  <a:schemeClr val="lt1"/>
                </a:solidFill>
              </a:rPr>
              <a:t>College of Health and Human Sciences</a:t>
            </a:r>
            <a:endParaRPr sz="1800">
              <a:solidFill>
                <a:schemeClr val="lt1"/>
              </a:solidFill>
            </a:endParaRPr>
          </a:p>
          <a:p>
            <a:pPr marL="0" lvl="0" indent="0" algn="ctr" rtl="0">
              <a:spcBef>
                <a:spcPts val="0"/>
              </a:spcBef>
              <a:spcAft>
                <a:spcPts val="0"/>
              </a:spcAft>
              <a:buClr>
                <a:schemeClr val="dk1"/>
              </a:buClr>
              <a:buSzPts val="1100"/>
              <a:buFont typeface="Arial"/>
              <a:buNone/>
            </a:pPr>
            <a:endParaRPr sz="1800">
              <a:solidFill>
                <a:schemeClr val="lt1"/>
              </a:solidFill>
            </a:endParaRPr>
          </a:p>
          <a:p>
            <a:pPr marL="0" lvl="0" indent="0" algn="ctr" rtl="0">
              <a:spcBef>
                <a:spcPts val="0"/>
              </a:spcBef>
              <a:spcAft>
                <a:spcPts val="0"/>
              </a:spcAft>
              <a:buClr>
                <a:schemeClr val="dk1"/>
              </a:buClr>
              <a:buSzPts val="1100"/>
              <a:buFont typeface="Arial"/>
              <a:buNone/>
            </a:pPr>
            <a:r>
              <a:rPr lang="en" sz="1800">
                <a:solidFill>
                  <a:schemeClr val="lt1"/>
                </a:solidFill>
              </a:rPr>
              <a:t>Spring 2021</a:t>
            </a:r>
            <a:endParaRPr sz="1800">
              <a:solidFill>
                <a:schemeClr val="lt1"/>
              </a:solidFill>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141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Critiquing Scientific Literature Assignment </a:t>
            </a:r>
            <a:endParaRPr b="1"/>
          </a:p>
          <a:p>
            <a:pPr marL="0" lvl="0" indent="0" algn="l" rtl="0">
              <a:spcBef>
                <a:spcPts val="0"/>
              </a:spcBef>
              <a:spcAft>
                <a:spcPts val="0"/>
              </a:spcAft>
              <a:buNone/>
            </a:pPr>
            <a:r>
              <a:rPr lang="en" b="1"/>
              <a:t>Learning Objectives</a:t>
            </a:r>
            <a:endParaRPr b="1"/>
          </a:p>
        </p:txBody>
      </p:sp>
      <p:sp>
        <p:nvSpPr>
          <p:cNvPr id="122" name="Google Shape;12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AutoNum type="arabicPeriod"/>
            </a:pPr>
            <a:r>
              <a:rPr lang="en">
                <a:solidFill>
                  <a:schemeClr val="dk1"/>
                </a:solidFill>
              </a:rPr>
              <a:t>Demonstrate an understanding of the methods and limits of scientific investigation </a:t>
            </a:r>
            <a:endParaRPr>
              <a:solidFill>
                <a:schemeClr val="dk1"/>
              </a:solidFill>
            </a:endParaRPr>
          </a:p>
          <a:p>
            <a:pPr marL="457200" lvl="0" indent="-342900" algn="l" rtl="0">
              <a:spcBef>
                <a:spcPts val="1600"/>
              </a:spcBef>
              <a:spcAft>
                <a:spcPts val="0"/>
              </a:spcAft>
              <a:buClr>
                <a:schemeClr val="dk1"/>
              </a:buClr>
              <a:buSzPts val="1800"/>
              <a:buAutoNum type="arabicPeriod"/>
            </a:pPr>
            <a:r>
              <a:rPr lang="en">
                <a:solidFill>
                  <a:schemeClr val="dk1"/>
                </a:solidFill>
              </a:rPr>
              <a:t>[Add in applicable the course learning outcomes, as appropriate.]</a:t>
            </a:r>
            <a:endParaRPr>
              <a:solidFill>
                <a:schemeClr val="dk1"/>
              </a:solidFill>
            </a:endParaRPr>
          </a:p>
          <a:p>
            <a:pPr marL="457200" lvl="0" indent="0" algn="l" rtl="0">
              <a:spcBef>
                <a:spcPts val="1600"/>
              </a:spcBef>
              <a:spcAft>
                <a:spcPts val="1600"/>
              </a:spcAft>
              <a:buNone/>
            </a:pPr>
            <a:endParaRPr/>
          </a:p>
        </p:txBody>
      </p:sp>
      <p:pic>
        <p:nvPicPr>
          <p:cNvPr id="123" name="Google Shape;123;p24"/>
          <p:cNvPicPr preferRelativeResize="0"/>
          <p:nvPr/>
        </p:nvPicPr>
        <p:blipFill>
          <a:blip r:embed="rId3">
            <a:alphaModFix/>
          </a:blip>
          <a:stretch>
            <a:fillRect/>
          </a:stretch>
        </p:blipFill>
        <p:spPr>
          <a:xfrm>
            <a:off x="8018875" y="0"/>
            <a:ext cx="1067725" cy="1067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106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makes something scientific?</a:t>
            </a:r>
            <a:r>
              <a:rPr lang="en" sz="4000" i="1"/>
              <a:t> </a:t>
            </a:r>
            <a:endParaRPr/>
          </a:p>
        </p:txBody>
      </p:sp>
      <p:sp>
        <p:nvSpPr>
          <p:cNvPr id="129" name="Google Shape;129;p2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349250" algn="l" rtl="0">
              <a:spcBef>
                <a:spcPts val="600"/>
              </a:spcBef>
              <a:spcAft>
                <a:spcPts val="0"/>
              </a:spcAft>
              <a:buClr>
                <a:srgbClr val="262626"/>
              </a:buClr>
              <a:buSzPts val="1900"/>
              <a:buChar char="●"/>
            </a:pPr>
            <a:r>
              <a:rPr lang="en" sz="1900">
                <a:solidFill>
                  <a:srgbClr val="262626"/>
                </a:solidFill>
              </a:rPr>
              <a:t>Uses methods consisting of: systematic observation, measurement, and experiment, and the formulation, testing, and modification of hypotheses.</a:t>
            </a:r>
            <a:endParaRPr sz="1900">
              <a:solidFill>
                <a:srgbClr val="262626"/>
              </a:solidFill>
            </a:endParaRPr>
          </a:p>
          <a:p>
            <a:pPr marL="0" lvl="0" indent="0" algn="l" rtl="0">
              <a:spcBef>
                <a:spcPts val="600"/>
              </a:spcBef>
              <a:spcAft>
                <a:spcPts val="0"/>
              </a:spcAft>
              <a:buClr>
                <a:schemeClr val="dk1"/>
              </a:buClr>
              <a:buSzPts val="1100"/>
              <a:buFont typeface="Arial"/>
              <a:buNone/>
            </a:pPr>
            <a:r>
              <a:rPr lang="en" sz="1600">
                <a:solidFill>
                  <a:srgbClr val="262626"/>
                </a:solidFill>
              </a:rPr>
              <a:t>The </a:t>
            </a:r>
            <a:r>
              <a:rPr lang="en" sz="1600" i="1">
                <a:solidFill>
                  <a:srgbClr val="262626"/>
                </a:solidFill>
              </a:rPr>
              <a:t>scientific method</a:t>
            </a:r>
            <a:r>
              <a:rPr lang="en" sz="1600">
                <a:solidFill>
                  <a:srgbClr val="262626"/>
                </a:solidFill>
              </a:rPr>
              <a:t> has five basic steps, plus one feedback step:</a:t>
            </a:r>
            <a:endParaRPr sz="1600">
              <a:solidFill>
                <a:srgbClr val="262626"/>
              </a:solidFill>
            </a:endParaRPr>
          </a:p>
          <a:p>
            <a:pPr marL="457200" lvl="0" indent="-342900" algn="l" rtl="0">
              <a:spcBef>
                <a:spcPts val="600"/>
              </a:spcBef>
              <a:spcAft>
                <a:spcPts val="0"/>
              </a:spcAft>
              <a:buSzPts val="1800"/>
              <a:buAutoNum type="arabicPeriod"/>
            </a:pPr>
            <a:r>
              <a:rPr lang="en" sz="1600">
                <a:solidFill>
                  <a:srgbClr val="262626"/>
                </a:solidFill>
              </a:rPr>
              <a:t>Make an observation.</a:t>
            </a:r>
            <a:endParaRPr sz="1600">
              <a:solidFill>
                <a:srgbClr val="262626"/>
              </a:solidFill>
            </a:endParaRPr>
          </a:p>
          <a:p>
            <a:pPr marL="457200" lvl="0" indent="-342900" algn="l" rtl="0">
              <a:spcBef>
                <a:spcPts val="0"/>
              </a:spcBef>
              <a:spcAft>
                <a:spcPts val="0"/>
              </a:spcAft>
              <a:buSzPts val="1800"/>
              <a:buAutoNum type="arabicPeriod"/>
            </a:pPr>
            <a:r>
              <a:rPr lang="en" sz="1600">
                <a:solidFill>
                  <a:srgbClr val="262626"/>
                </a:solidFill>
              </a:rPr>
              <a:t>Ask a question.</a:t>
            </a:r>
            <a:endParaRPr sz="1600">
              <a:solidFill>
                <a:srgbClr val="262626"/>
              </a:solidFill>
            </a:endParaRPr>
          </a:p>
          <a:p>
            <a:pPr marL="457200" lvl="0" indent="-342900" algn="l" rtl="0">
              <a:spcBef>
                <a:spcPts val="0"/>
              </a:spcBef>
              <a:spcAft>
                <a:spcPts val="0"/>
              </a:spcAft>
              <a:buSzPts val="1800"/>
              <a:buAutoNum type="arabicPeriod"/>
            </a:pPr>
            <a:r>
              <a:rPr lang="en" sz="1600">
                <a:solidFill>
                  <a:srgbClr val="262626"/>
                </a:solidFill>
              </a:rPr>
              <a:t>Form a </a:t>
            </a:r>
            <a:r>
              <a:rPr lang="en" sz="1600" b="1">
                <a:solidFill>
                  <a:srgbClr val="262626"/>
                </a:solidFill>
              </a:rPr>
              <a:t>hypothesis</a:t>
            </a:r>
            <a:r>
              <a:rPr lang="en" sz="1600">
                <a:solidFill>
                  <a:srgbClr val="262626"/>
                </a:solidFill>
              </a:rPr>
              <a:t>, or testable explanation.</a:t>
            </a:r>
            <a:endParaRPr sz="1600">
              <a:solidFill>
                <a:srgbClr val="262626"/>
              </a:solidFill>
            </a:endParaRPr>
          </a:p>
          <a:p>
            <a:pPr marL="457200" lvl="0" indent="-342900" algn="l" rtl="0">
              <a:spcBef>
                <a:spcPts val="0"/>
              </a:spcBef>
              <a:spcAft>
                <a:spcPts val="0"/>
              </a:spcAft>
              <a:buSzPts val="1800"/>
              <a:buAutoNum type="arabicPeriod"/>
            </a:pPr>
            <a:r>
              <a:rPr lang="en" sz="1600">
                <a:solidFill>
                  <a:srgbClr val="262626"/>
                </a:solidFill>
              </a:rPr>
              <a:t>Make a prediction based on the hypothesis.</a:t>
            </a:r>
            <a:endParaRPr sz="1600">
              <a:solidFill>
                <a:srgbClr val="262626"/>
              </a:solidFill>
            </a:endParaRPr>
          </a:p>
          <a:p>
            <a:pPr marL="457200" lvl="0" indent="-342900" algn="l" rtl="0">
              <a:spcBef>
                <a:spcPts val="0"/>
              </a:spcBef>
              <a:spcAft>
                <a:spcPts val="0"/>
              </a:spcAft>
              <a:buSzPts val="1800"/>
              <a:buAutoNum type="arabicPeriod"/>
            </a:pPr>
            <a:r>
              <a:rPr lang="en" sz="1600">
                <a:solidFill>
                  <a:srgbClr val="262626"/>
                </a:solidFill>
              </a:rPr>
              <a:t>Test the prediction.</a:t>
            </a:r>
            <a:endParaRPr sz="1600">
              <a:solidFill>
                <a:srgbClr val="262626"/>
              </a:solidFill>
            </a:endParaRPr>
          </a:p>
          <a:p>
            <a:pPr marL="457200" lvl="0" indent="-342900" algn="l" rtl="0">
              <a:spcBef>
                <a:spcPts val="0"/>
              </a:spcBef>
              <a:spcAft>
                <a:spcPts val="0"/>
              </a:spcAft>
              <a:buSzPts val="1800"/>
              <a:buAutoNum type="arabicPeriod"/>
            </a:pPr>
            <a:r>
              <a:rPr lang="en" sz="1600">
                <a:solidFill>
                  <a:srgbClr val="262626"/>
                </a:solidFill>
              </a:rPr>
              <a:t>Iterate: use the results to make new hypotheses or predictions.</a:t>
            </a:r>
            <a:endParaRPr sz="1600">
              <a:solidFill>
                <a:srgbClr val="262626"/>
              </a:solidFill>
            </a:endParaRPr>
          </a:p>
          <a:p>
            <a:pPr marL="0" lvl="0" indent="0" algn="l" rtl="0">
              <a:spcBef>
                <a:spcPts val="600"/>
              </a:spcBef>
              <a:spcAft>
                <a:spcPts val="1600"/>
              </a:spcAft>
              <a:buNone/>
            </a:pPr>
            <a:endParaRPr sz="1400"/>
          </a:p>
        </p:txBody>
      </p:sp>
      <p:sp>
        <p:nvSpPr>
          <p:cNvPr id="130" name="Google Shape;130;p25"/>
          <p:cNvSpPr txBox="1"/>
          <p:nvPr/>
        </p:nvSpPr>
        <p:spPr>
          <a:xfrm>
            <a:off x="182150" y="4195475"/>
            <a:ext cx="8520600" cy="81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Five basic steps from:</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https://www.khanacademy.org/science/high-school-biology/hs-biology-foundations/hs-biology-and-the-scientific-method/a/the-science-of-biology</a:t>
            </a:r>
            <a:endParaRPr u="sng">
              <a:solidFill>
                <a:schemeClr val="hlink"/>
              </a:solidFill>
            </a:endParaRPr>
          </a:p>
          <a:p>
            <a:pPr marL="0" lvl="0" indent="0" algn="l" rtl="0">
              <a:spcBef>
                <a:spcPts val="0"/>
              </a:spcBef>
              <a:spcAft>
                <a:spcPts val="0"/>
              </a:spcAft>
              <a:buNone/>
            </a:pPr>
            <a:endParaRPr/>
          </a:p>
        </p:txBody>
      </p:sp>
      <p:pic>
        <p:nvPicPr>
          <p:cNvPr id="131" name="Google Shape;131;p25"/>
          <p:cNvPicPr preferRelativeResize="0"/>
          <p:nvPr/>
        </p:nvPicPr>
        <p:blipFill>
          <a:blip r:embed="rId4">
            <a:alphaModFix/>
          </a:blip>
          <a:stretch>
            <a:fillRect/>
          </a:stretch>
        </p:blipFill>
        <p:spPr>
          <a:xfrm>
            <a:off x="8018875" y="0"/>
            <a:ext cx="1067725" cy="1067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189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is scientific literature? </a:t>
            </a:r>
            <a:endParaRPr b="1">
              <a:solidFill>
                <a:srgbClr val="0000FF"/>
              </a:solidFill>
            </a:endParaRPr>
          </a:p>
        </p:txBody>
      </p:sp>
      <p:sp>
        <p:nvSpPr>
          <p:cNvPr id="137" name="Google Shape;137;p26"/>
          <p:cNvSpPr txBox="1">
            <a:spLocks noGrp="1"/>
          </p:cNvSpPr>
          <p:nvPr>
            <p:ph type="body" idx="1"/>
          </p:nvPr>
        </p:nvSpPr>
        <p:spPr>
          <a:xfrm>
            <a:off x="311700" y="762575"/>
            <a:ext cx="8520600" cy="3416400"/>
          </a:xfrm>
          <a:prstGeom prst="rect">
            <a:avLst/>
          </a:prstGeom>
        </p:spPr>
        <p:txBody>
          <a:bodyPr spcFirstLastPara="1" wrap="square" lIns="91425" tIns="91425" rIns="91425" bIns="91425" anchor="t" anchorCtr="0">
            <a:noAutofit/>
          </a:bodyPr>
          <a:lstStyle/>
          <a:p>
            <a:pPr marL="457200" lvl="0" indent="-355600" algn="l" rtl="0">
              <a:spcBef>
                <a:spcPts val="500"/>
              </a:spcBef>
              <a:spcAft>
                <a:spcPts val="0"/>
              </a:spcAft>
              <a:buClr>
                <a:srgbClr val="262626"/>
              </a:buClr>
              <a:buSzPts val="2000"/>
              <a:buChar char="●"/>
            </a:pPr>
            <a:r>
              <a:rPr lang="en" sz="2000">
                <a:solidFill>
                  <a:srgbClr val="262626"/>
                </a:solidFill>
              </a:rPr>
              <a:t>Scientists communicate the results of their research to other scientists primarily through the scientific literature</a:t>
            </a:r>
            <a:endParaRPr sz="2000">
              <a:solidFill>
                <a:srgbClr val="262626"/>
              </a:solidFill>
            </a:endParaRPr>
          </a:p>
          <a:p>
            <a:pPr marL="457200" lvl="0" indent="-355600" algn="l" rtl="0">
              <a:spcBef>
                <a:spcPts val="0"/>
              </a:spcBef>
              <a:spcAft>
                <a:spcPts val="0"/>
              </a:spcAft>
              <a:buClr>
                <a:srgbClr val="262626"/>
              </a:buClr>
              <a:buSzPts val="2000"/>
              <a:buChar char="●"/>
            </a:pPr>
            <a:r>
              <a:rPr lang="en" sz="2000">
                <a:solidFill>
                  <a:srgbClr val="262626"/>
                </a:solidFill>
              </a:rPr>
              <a:t>Scientific literature is a permanent repository of scientific knowledge and a record of progress in scientific enquiry.</a:t>
            </a:r>
            <a:endParaRPr sz="2000">
              <a:solidFill>
                <a:srgbClr val="262626"/>
              </a:solidFill>
            </a:endParaRPr>
          </a:p>
          <a:p>
            <a:pPr marL="457200" lvl="0" indent="-355600" algn="l" rtl="0">
              <a:spcBef>
                <a:spcPts val="0"/>
              </a:spcBef>
              <a:spcAft>
                <a:spcPts val="0"/>
              </a:spcAft>
              <a:buClr>
                <a:srgbClr val="262626"/>
              </a:buClr>
              <a:buSzPts val="2000"/>
              <a:buChar char="●"/>
            </a:pPr>
            <a:r>
              <a:rPr lang="en" sz="2000">
                <a:solidFill>
                  <a:srgbClr val="262626"/>
                </a:solidFill>
              </a:rPr>
              <a:t>Includes journals, theses, dissertations, monographs, reports</a:t>
            </a:r>
            <a:endParaRPr sz="2000">
              <a:solidFill>
                <a:srgbClr val="262626"/>
              </a:solidFill>
            </a:endParaRPr>
          </a:p>
          <a:p>
            <a:pPr marL="0" lvl="0" indent="0" algn="l" rtl="0">
              <a:spcBef>
                <a:spcPts val="600"/>
              </a:spcBef>
              <a:spcAft>
                <a:spcPts val="0"/>
              </a:spcAft>
              <a:buClr>
                <a:schemeClr val="dk1"/>
              </a:buClr>
              <a:buSzPts val="1100"/>
              <a:buFont typeface="Arial"/>
              <a:buNone/>
            </a:pPr>
            <a:endParaRPr sz="1750">
              <a:solidFill>
                <a:srgbClr val="83992A"/>
              </a:solidFill>
            </a:endParaRPr>
          </a:p>
          <a:p>
            <a:pPr marL="457200" lvl="0" indent="-355600" algn="l" rtl="0">
              <a:spcBef>
                <a:spcPts val="600"/>
              </a:spcBef>
              <a:spcAft>
                <a:spcPts val="0"/>
              </a:spcAft>
              <a:buClr>
                <a:srgbClr val="262626"/>
              </a:buClr>
              <a:buSzPts val="2000"/>
              <a:buChar char="●"/>
            </a:pPr>
            <a:r>
              <a:rPr lang="en" sz="2000">
                <a:solidFill>
                  <a:srgbClr val="262626"/>
                </a:solidFill>
              </a:rPr>
              <a:t>Journal examples: </a:t>
            </a:r>
            <a:endParaRPr sz="2000">
              <a:solidFill>
                <a:srgbClr val="262626"/>
              </a:solidFill>
            </a:endParaRPr>
          </a:p>
          <a:p>
            <a:pPr marL="914400" lvl="1" indent="-349250" algn="l" rtl="0">
              <a:spcBef>
                <a:spcPts val="0"/>
              </a:spcBef>
              <a:spcAft>
                <a:spcPts val="0"/>
              </a:spcAft>
              <a:buClr>
                <a:srgbClr val="262626"/>
              </a:buClr>
              <a:buSzPts val="1900"/>
              <a:buChar char="○"/>
            </a:pPr>
            <a:r>
              <a:rPr lang="en" sz="1900">
                <a:solidFill>
                  <a:srgbClr val="262626"/>
                </a:solidFill>
              </a:rPr>
              <a:t>AJPH (American Journal of Public Health )</a:t>
            </a:r>
            <a:endParaRPr sz="1900">
              <a:solidFill>
                <a:srgbClr val="262626"/>
              </a:solidFill>
            </a:endParaRPr>
          </a:p>
          <a:p>
            <a:pPr marL="914400" lvl="1" indent="-349250" algn="l" rtl="0">
              <a:spcBef>
                <a:spcPts val="0"/>
              </a:spcBef>
              <a:spcAft>
                <a:spcPts val="0"/>
              </a:spcAft>
              <a:buClr>
                <a:srgbClr val="262626"/>
              </a:buClr>
              <a:buSzPts val="1900"/>
              <a:buChar char="○"/>
            </a:pPr>
            <a:r>
              <a:rPr lang="en" sz="1900">
                <a:solidFill>
                  <a:srgbClr val="262626"/>
                </a:solidFill>
              </a:rPr>
              <a:t>Nature</a:t>
            </a:r>
            <a:endParaRPr sz="1900">
              <a:solidFill>
                <a:srgbClr val="262626"/>
              </a:solidFill>
            </a:endParaRPr>
          </a:p>
          <a:p>
            <a:pPr marL="914400" lvl="1" indent="-349250" algn="l" rtl="0">
              <a:spcBef>
                <a:spcPts val="0"/>
              </a:spcBef>
              <a:spcAft>
                <a:spcPts val="0"/>
              </a:spcAft>
              <a:buClr>
                <a:srgbClr val="262626"/>
              </a:buClr>
              <a:buSzPts val="1900"/>
              <a:buChar char="○"/>
            </a:pPr>
            <a:r>
              <a:rPr lang="en" sz="1900">
                <a:solidFill>
                  <a:srgbClr val="262626"/>
                </a:solidFill>
              </a:rPr>
              <a:t>Science</a:t>
            </a:r>
            <a:endParaRPr sz="1900">
              <a:solidFill>
                <a:srgbClr val="262626"/>
              </a:solidFill>
            </a:endParaRPr>
          </a:p>
          <a:p>
            <a:pPr marL="914400" lvl="1" indent="-349250" algn="l" rtl="0">
              <a:spcBef>
                <a:spcPts val="0"/>
              </a:spcBef>
              <a:spcAft>
                <a:spcPts val="0"/>
              </a:spcAft>
              <a:buClr>
                <a:srgbClr val="262626"/>
              </a:buClr>
              <a:buSzPts val="1900"/>
              <a:buChar char="○"/>
            </a:pPr>
            <a:r>
              <a:rPr lang="en" sz="1900">
                <a:solidFill>
                  <a:srgbClr val="262626"/>
                </a:solidFill>
              </a:rPr>
              <a:t>JAMA (Journal of the American Medical Association)</a:t>
            </a:r>
            <a:endParaRPr sz="1900">
              <a:solidFill>
                <a:srgbClr val="262626"/>
              </a:solidFill>
            </a:endParaRPr>
          </a:p>
          <a:p>
            <a:pPr marL="0" lvl="0" indent="0" algn="l" rtl="0">
              <a:spcBef>
                <a:spcPts val="600"/>
              </a:spcBef>
              <a:spcAft>
                <a:spcPts val="0"/>
              </a:spcAft>
              <a:buClr>
                <a:schemeClr val="dk1"/>
              </a:buClr>
              <a:buSzPts val="1100"/>
              <a:buFont typeface="Arial"/>
              <a:buNone/>
            </a:pPr>
            <a:endParaRPr sz="2000">
              <a:solidFill>
                <a:srgbClr val="262626"/>
              </a:solidFill>
            </a:endParaRPr>
          </a:p>
          <a:p>
            <a:pPr marL="0" lvl="0" indent="0" algn="l" rtl="0">
              <a:spcBef>
                <a:spcPts val="600"/>
              </a:spcBef>
              <a:spcAft>
                <a:spcPts val="1600"/>
              </a:spcAft>
              <a:buNone/>
            </a:pPr>
            <a:endParaRPr/>
          </a:p>
        </p:txBody>
      </p:sp>
      <p:pic>
        <p:nvPicPr>
          <p:cNvPr id="138" name="Google Shape;138;p26"/>
          <p:cNvPicPr preferRelativeResize="0"/>
          <p:nvPr/>
        </p:nvPicPr>
        <p:blipFill>
          <a:blip r:embed="rId3">
            <a:alphaModFix/>
          </a:blip>
          <a:stretch>
            <a:fillRect/>
          </a:stretch>
        </p:blipFill>
        <p:spPr>
          <a:xfrm>
            <a:off x="8131225" y="0"/>
            <a:ext cx="955375" cy="955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92275" y="203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is a</a:t>
            </a:r>
            <a:r>
              <a:rPr lang="en"/>
              <a:t> </a:t>
            </a:r>
            <a:r>
              <a:rPr lang="en" b="1" i="1"/>
              <a:t>peer-reviewed journal</a:t>
            </a:r>
            <a:r>
              <a:rPr lang="en"/>
              <a:t>?</a:t>
            </a:r>
            <a:endParaRPr/>
          </a:p>
        </p:txBody>
      </p:sp>
      <p:sp>
        <p:nvSpPr>
          <p:cNvPr id="144" name="Google Shape;144;p27"/>
          <p:cNvSpPr txBox="1">
            <a:spLocks noGrp="1"/>
          </p:cNvSpPr>
          <p:nvPr>
            <p:ph type="body" idx="1"/>
          </p:nvPr>
        </p:nvSpPr>
        <p:spPr>
          <a:xfrm>
            <a:off x="392275" y="863550"/>
            <a:ext cx="8520600" cy="3416400"/>
          </a:xfrm>
          <a:prstGeom prst="rect">
            <a:avLst/>
          </a:prstGeom>
        </p:spPr>
        <p:txBody>
          <a:bodyPr spcFirstLastPara="1" wrap="square" lIns="91425" tIns="91425" rIns="91425" bIns="91425" anchor="t" anchorCtr="0">
            <a:noAutofit/>
          </a:bodyPr>
          <a:lstStyle/>
          <a:p>
            <a:pPr marL="457200" lvl="0" indent="-349250" algn="l" rtl="0">
              <a:spcBef>
                <a:spcPts val="500"/>
              </a:spcBef>
              <a:spcAft>
                <a:spcPts val="0"/>
              </a:spcAft>
              <a:buClr>
                <a:srgbClr val="262626"/>
              </a:buClr>
              <a:buSzPts val="1900"/>
              <a:buChar char="●"/>
            </a:pPr>
            <a:r>
              <a:rPr lang="en" sz="1900">
                <a:solidFill>
                  <a:srgbClr val="262626"/>
                </a:solidFill>
              </a:rPr>
              <a:t>Considered primary literature: the first time the scientific information has been published</a:t>
            </a:r>
            <a:endParaRPr sz="1900">
              <a:solidFill>
                <a:srgbClr val="262626"/>
              </a:solidFill>
            </a:endParaRPr>
          </a:p>
          <a:p>
            <a:pPr marL="457200" lvl="0" indent="-349250" algn="l" rtl="0">
              <a:spcBef>
                <a:spcPts val="0"/>
              </a:spcBef>
              <a:spcAft>
                <a:spcPts val="0"/>
              </a:spcAft>
              <a:buClr>
                <a:srgbClr val="262626"/>
              </a:buClr>
              <a:buSzPts val="1900"/>
              <a:buChar char="●"/>
            </a:pPr>
            <a:r>
              <a:rPr lang="en" sz="1900" b="1">
                <a:solidFill>
                  <a:srgbClr val="262626"/>
                </a:solidFill>
              </a:rPr>
              <a:t>Peer review process: </a:t>
            </a:r>
            <a:r>
              <a:rPr lang="en" sz="1900">
                <a:solidFill>
                  <a:srgbClr val="262626"/>
                </a:solidFill>
              </a:rPr>
              <a:t>Journal editor asks recognized experts in the area of study to give an opinion on whether the work reported presents new scientific information, merits and deficiencies of the work</a:t>
            </a:r>
            <a:endParaRPr sz="1900">
              <a:solidFill>
                <a:srgbClr val="262626"/>
              </a:solidFill>
            </a:endParaRPr>
          </a:p>
          <a:p>
            <a:pPr marL="914400" lvl="1" indent="-336550" algn="l" rtl="0">
              <a:spcBef>
                <a:spcPts val="0"/>
              </a:spcBef>
              <a:spcAft>
                <a:spcPts val="0"/>
              </a:spcAft>
              <a:buClr>
                <a:srgbClr val="262626"/>
              </a:buClr>
              <a:buSzPts val="1700"/>
              <a:buChar char="○"/>
            </a:pPr>
            <a:r>
              <a:rPr lang="en" sz="1700">
                <a:solidFill>
                  <a:srgbClr val="262626"/>
                </a:solidFill>
              </a:rPr>
              <a:t>Peers determine whether the editor may accept the paper as it was submitted, or may require minor revision from the authors, or may require major revision, or the paper may be refused outright.</a:t>
            </a:r>
            <a:endParaRPr sz="1700">
              <a:solidFill>
                <a:srgbClr val="262626"/>
              </a:solidFill>
            </a:endParaRPr>
          </a:p>
          <a:p>
            <a:pPr marL="457200" lvl="0" indent="-349250" algn="l" rtl="0">
              <a:spcBef>
                <a:spcPts val="0"/>
              </a:spcBef>
              <a:spcAft>
                <a:spcPts val="0"/>
              </a:spcAft>
              <a:buClr>
                <a:srgbClr val="262626"/>
              </a:buClr>
              <a:buSzPts val="1900"/>
              <a:buChar char="●"/>
            </a:pPr>
            <a:r>
              <a:rPr lang="en" sz="1900" b="1">
                <a:solidFill>
                  <a:srgbClr val="262626"/>
                </a:solidFill>
              </a:rPr>
              <a:t>Impact factor: </a:t>
            </a:r>
            <a:r>
              <a:rPr lang="en" sz="1900">
                <a:solidFill>
                  <a:srgbClr val="262626"/>
                </a:solidFill>
              </a:rPr>
              <a:t>A grading of the importance of journals based on how often papers carried by the journal are cited in other scientific papers</a:t>
            </a:r>
            <a:endParaRPr sz="1900">
              <a:solidFill>
                <a:srgbClr val="262626"/>
              </a:solidFill>
            </a:endParaRPr>
          </a:p>
          <a:p>
            <a:pPr marL="0" lvl="0" indent="0" algn="l" rtl="0">
              <a:spcBef>
                <a:spcPts val="600"/>
              </a:spcBef>
              <a:spcAft>
                <a:spcPts val="0"/>
              </a:spcAft>
              <a:buClr>
                <a:schemeClr val="dk1"/>
              </a:buClr>
              <a:buSzPts val="1100"/>
              <a:buFont typeface="Arial"/>
              <a:buNone/>
            </a:pPr>
            <a:endParaRPr sz="1000">
              <a:solidFill>
                <a:srgbClr val="202020"/>
              </a:solidFill>
              <a:highlight>
                <a:schemeClr val="lt1"/>
              </a:highlight>
            </a:endParaRPr>
          </a:p>
          <a:p>
            <a:pPr marL="0" lvl="0" indent="0" algn="l" rtl="0">
              <a:spcBef>
                <a:spcPts val="600"/>
              </a:spcBef>
              <a:spcAft>
                <a:spcPts val="0"/>
              </a:spcAft>
              <a:buClr>
                <a:schemeClr val="dk1"/>
              </a:buClr>
              <a:buSzPts val="1100"/>
              <a:buFont typeface="Arial"/>
              <a:buNone/>
            </a:pPr>
            <a:r>
              <a:rPr lang="en" sz="1000">
                <a:solidFill>
                  <a:srgbClr val="202020"/>
                </a:solidFill>
                <a:highlight>
                  <a:schemeClr val="lt1"/>
                </a:highlight>
              </a:rPr>
              <a:t>Cited from: Gillen, CM (2007) </a:t>
            </a:r>
            <a:r>
              <a:rPr lang="en" sz="1000" i="1">
                <a:solidFill>
                  <a:srgbClr val="202020"/>
                </a:solidFill>
                <a:highlight>
                  <a:schemeClr val="lt1"/>
                </a:highlight>
              </a:rPr>
              <a:t>Reading Primary Literature A Practical Guide to Evaluating Research Articles in Biology</a:t>
            </a:r>
            <a:r>
              <a:rPr lang="en" sz="1000">
                <a:solidFill>
                  <a:srgbClr val="202020"/>
                </a:solidFill>
                <a:highlight>
                  <a:schemeClr val="lt1"/>
                </a:highlight>
              </a:rPr>
              <a:t>. Pearson Benjamin Cummings, San Francisco </a:t>
            </a:r>
            <a:endParaRPr sz="1000">
              <a:solidFill>
                <a:schemeClr val="dk1"/>
              </a:solidFill>
            </a:endParaRPr>
          </a:p>
          <a:p>
            <a:pPr marL="0" lvl="0" indent="0" algn="l" rtl="0">
              <a:spcBef>
                <a:spcPts val="600"/>
              </a:spcBef>
              <a:spcAft>
                <a:spcPts val="0"/>
              </a:spcAft>
              <a:buClr>
                <a:schemeClr val="dk1"/>
              </a:buClr>
              <a:buSzPts val="1100"/>
              <a:buFont typeface="Arial"/>
              <a:buNone/>
            </a:pPr>
            <a:endParaRPr sz="1000" u="sng">
              <a:solidFill>
                <a:schemeClr val="hlink"/>
              </a:solidFill>
            </a:endParaRPr>
          </a:p>
          <a:p>
            <a:pPr marL="0" lvl="0" indent="0" algn="l" rtl="0">
              <a:spcBef>
                <a:spcPts val="600"/>
              </a:spcBef>
              <a:spcAft>
                <a:spcPts val="1600"/>
              </a:spcAft>
              <a:buNone/>
            </a:pPr>
            <a:endParaRPr/>
          </a:p>
        </p:txBody>
      </p:sp>
      <p:pic>
        <p:nvPicPr>
          <p:cNvPr id="145" name="Google Shape;145;p27"/>
          <p:cNvPicPr preferRelativeResize="0"/>
          <p:nvPr/>
        </p:nvPicPr>
        <p:blipFill>
          <a:blip r:embed="rId3">
            <a:alphaModFix/>
          </a:blip>
          <a:stretch>
            <a:fillRect/>
          </a:stretch>
        </p:blipFill>
        <p:spPr>
          <a:xfrm>
            <a:off x="8125800" y="0"/>
            <a:ext cx="1018200" cy="1018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12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Peer Review Process</a:t>
            </a:r>
            <a:r>
              <a:rPr lang="en"/>
              <a:t> </a:t>
            </a:r>
            <a:endParaRPr/>
          </a:p>
        </p:txBody>
      </p:sp>
      <p:sp>
        <p:nvSpPr>
          <p:cNvPr id="151" name="Google Shape;151;p28"/>
          <p:cNvSpPr/>
          <p:nvPr/>
        </p:nvSpPr>
        <p:spPr>
          <a:xfrm>
            <a:off x="5356838" y="4003625"/>
            <a:ext cx="1293600" cy="82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2113650" y="704225"/>
            <a:ext cx="1293600" cy="824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0" y="2472525"/>
            <a:ext cx="1457100" cy="5727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7378825" y="1873775"/>
            <a:ext cx="1457100" cy="5727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4407025" y="1279625"/>
            <a:ext cx="1457100" cy="5727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1847825" y="3835200"/>
            <a:ext cx="1866000" cy="1308300"/>
          </a:xfrm>
          <a:prstGeom prst="diamond">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txBox="1"/>
          <p:nvPr/>
        </p:nvSpPr>
        <p:spPr>
          <a:xfrm>
            <a:off x="2232588" y="700775"/>
            <a:ext cx="10557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Author submits manuscript</a:t>
            </a:r>
            <a:endParaRPr/>
          </a:p>
        </p:txBody>
      </p:sp>
      <p:sp>
        <p:nvSpPr>
          <p:cNvPr id="158" name="Google Shape;158;p28"/>
          <p:cNvSpPr txBox="1"/>
          <p:nvPr/>
        </p:nvSpPr>
        <p:spPr>
          <a:xfrm>
            <a:off x="5438588" y="4000725"/>
            <a:ext cx="1130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Author revises manuscript</a:t>
            </a:r>
            <a:endParaRPr/>
          </a:p>
        </p:txBody>
      </p:sp>
      <p:sp>
        <p:nvSpPr>
          <p:cNvPr id="159" name="Google Shape;159;p28"/>
          <p:cNvSpPr txBox="1"/>
          <p:nvPr/>
        </p:nvSpPr>
        <p:spPr>
          <a:xfrm>
            <a:off x="4525975" y="1258175"/>
            <a:ext cx="1293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Thanks, but </a:t>
            </a:r>
            <a:endParaRPr/>
          </a:p>
          <a:p>
            <a:pPr marL="0" lvl="0" indent="0" algn="ctr" rtl="0">
              <a:spcBef>
                <a:spcPts val="0"/>
              </a:spcBef>
              <a:spcAft>
                <a:spcPts val="0"/>
              </a:spcAft>
              <a:buNone/>
            </a:pPr>
            <a:r>
              <a:rPr lang="en"/>
              <a:t>no thanks</a:t>
            </a:r>
            <a:endParaRPr/>
          </a:p>
        </p:txBody>
      </p:sp>
      <p:sp>
        <p:nvSpPr>
          <p:cNvPr id="160" name="Google Shape;160;p28"/>
          <p:cNvSpPr txBox="1"/>
          <p:nvPr/>
        </p:nvSpPr>
        <p:spPr>
          <a:xfrm>
            <a:off x="7460575" y="1960025"/>
            <a:ext cx="1293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ACCEPT!</a:t>
            </a:r>
            <a:endParaRPr/>
          </a:p>
        </p:txBody>
      </p:sp>
      <p:sp>
        <p:nvSpPr>
          <p:cNvPr id="161" name="Google Shape;161;p28"/>
          <p:cNvSpPr txBox="1"/>
          <p:nvPr/>
        </p:nvSpPr>
        <p:spPr>
          <a:xfrm>
            <a:off x="118950" y="2472525"/>
            <a:ext cx="1293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Thanks, but </a:t>
            </a:r>
            <a:endParaRPr/>
          </a:p>
          <a:p>
            <a:pPr marL="0" lvl="0" indent="0" algn="ctr" rtl="0">
              <a:spcBef>
                <a:spcPts val="0"/>
              </a:spcBef>
              <a:spcAft>
                <a:spcPts val="0"/>
              </a:spcAft>
              <a:buNone/>
            </a:pPr>
            <a:r>
              <a:rPr lang="en"/>
              <a:t>no thanks</a:t>
            </a:r>
            <a:endParaRPr/>
          </a:p>
        </p:txBody>
      </p:sp>
      <p:sp>
        <p:nvSpPr>
          <p:cNvPr id="162" name="Google Shape;162;p28"/>
          <p:cNvSpPr txBox="1"/>
          <p:nvPr/>
        </p:nvSpPr>
        <p:spPr>
          <a:xfrm>
            <a:off x="1957550" y="4061225"/>
            <a:ext cx="1620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Reviewers evaluate</a:t>
            </a:r>
            <a:endParaRPr/>
          </a:p>
          <a:p>
            <a:pPr marL="0" lvl="0" indent="0" algn="ctr" rtl="0">
              <a:spcBef>
                <a:spcPts val="0"/>
              </a:spcBef>
              <a:spcAft>
                <a:spcPts val="0"/>
              </a:spcAft>
              <a:buNone/>
            </a:pPr>
            <a:r>
              <a:rPr lang="en"/>
              <a:t>Suitable?</a:t>
            </a:r>
            <a:endParaRPr/>
          </a:p>
        </p:txBody>
      </p:sp>
      <p:sp>
        <p:nvSpPr>
          <p:cNvPr id="163" name="Google Shape;163;p28"/>
          <p:cNvSpPr/>
          <p:nvPr/>
        </p:nvSpPr>
        <p:spPr>
          <a:xfrm>
            <a:off x="7226425" y="3740800"/>
            <a:ext cx="1866000" cy="1308300"/>
          </a:xfrm>
          <a:prstGeom prst="diamond">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1827450" y="2129538"/>
            <a:ext cx="1866000" cy="1308300"/>
          </a:xfrm>
          <a:prstGeom prst="diamond">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5078075" y="2119988"/>
            <a:ext cx="1866000" cy="1308300"/>
          </a:xfrm>
          <a:prstGeom prst="diamond">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txBox="1"/>
          <p:nvPr/>
        </p:nvSpPr>
        <p:spPr>
          <a:xfrm>
            <a:off x="2076450" y="2333025"/>
            <a:ext cx="1368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Editor evaluates. Suitable?</a:t>
            </a:r>
            <a:endParaRPr/>
          </a:p>
        </p:txBody>
      </p:sp>
      <p:sp>
        <p:nvSpPr>
          <p:cNvPr id="167" name="Google Shape;167;p28"/>
          <p:cNvSpPr txBox="1"/>
          <p:nvPr/>
        </p:nvSpPr>
        <p:spPr>
          <a:xfrm>
            <a:off x="7561000" y="3979925"/>
            <a:ext cx="1189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Editor evaluates. OK?</a:t>
            </a:r>
            <a:endParaRPr/>
          </a:p>
        </p:txBody>
      </p:sp>
      <p:sp>
        <p:nvSpPr>
          <p:cNvPr id="168" name="Google Shape;168;p28"/>
          <p:cNvSpPr txBox="1"/>
          <p:nvPr/>
        </p:nvSpPr>
        <p:spPr>
          <a:xfrm>
            <a:off x="5438600" y="2395801"/>
            <a:ext cx="1130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Reviewers evaluate.</a:t>
            </a:r>
            <a:endParaRPr>
              <a:solidFill>
                <a:schemeClr val="dk1"/>
              </a:solidFill>
            </a:endParaRPr>
          </a:p>
          <a:p>
            <a:pPr marL="0" lvl="0" indent="0" algn="ctr" rtl="0">
              <a:spcBef>
                <a:spcPts val="0"/>
              </a:spcBef>
              <a:spcAft>
                <a:spcPts val="0"/>
              </a:spcAft>
              <a:buNone/>
            </a:pPr>
            <a:r>
              <a:rPr lang="en">
                <a:solidFill>
                  <a:schemeClr val="dk1"/>
                </a:solidFill>
              </a:rPr>
              <a:t>OK?</a:t>
            </a:r>
            <a:endParaRPr/>
          </a:p>
        </p:txBody>
      </p:sp>
      <p:cxnSp>
        <p:nvCxnSpPr>
          <p:cNvPr id="169" name="Google Shape;169;p28"/>
          <p:cNvCxnSpPr>
            <a:stCxn id="157" idx="2"/>
            <a:endCxn id="164" idx="0"/>
          </p:cNvCxnSpPr>
          <p:nvPr/>
        </p:nvCxnSpPr>
        <p:spPr>
          <a:xfrm>
            <a:off x="2760438" y="1532075"/>
            <a:ext cx="0" cy="597600"/>
          </a:xfrm>
          <a:prstGeom prst="straightConnector1">
            <a:avLst/>
          </a:prstGeom>
          <a:noFill/>
          <a:ln w="38100" cap="flat" cmpd="sng">
            <a:solidFill>
              <a:schemeClr val="dk2"/>
            </a:solidFill>
            <a:prstDash val="solid"/>
            <a:round/>
            <a:headEnd type="none" w="med" len="med"/>
            <a:tailEnd type="triangle" w="med" len="med"/>
          </a:ln>
        </p:spPr>
      </p:cxnSp>
      <p:cxnSp>
        <p:nvCxnSpPr>
          <p:cNvPr id="170" name="Google Shape;170;p28"/>
          <p:cNvCxnSpPr>
            <a:stCxn id="164" idx="2"/>
            <a:endCxn id="156" idx="0"/>
          </p:cNvCxnSpPr>
          <p:nvPr/>
        </p:nvCxnSpPr>
        <p:spPr>
          <a:xfrm>
            <a:off x="2760450" y="3437838"/>
            <a:ext cx="20400" cy="397500"/>
          </a:xfrm>
          <a:prstGeom prst="straightConnector1">
            <a:avLst/>
          </a:prstGeom>
          <a:noFill/>
          <a:ln w="38100" cap="flat" cmpd="sng">
            <a:solidFill>
              <a:schemeClr val="dk2"/>
            </a:solidFill>
            <a:prstDash val="solid"/>
            <a:round/>
            <a:headEnd type="none" w="med" len="med"/>
            <a:tailEnd type="triangle" w="med" len="med"/>
          </a:ln>
        </p:spPr>
      </p:cxnSp>
      <p:cxnSp>
        <p:nvCxnSpPr>
          <p:cNvPr id="171" name="Google Shape;171;p28"/>
          <p:cNvCxnSpPr>
            <a:stCxn id="164" idx="1"/>
            <a:endCxn id="161" idx="3"/>
          </p:cNvCxnSpPr>
          <p:nvPr/>
        </p:nvCxnSpPr>
        <p:spPr>
          <a:xfrm rot="10800000">
            <a:off x="1412550" y="2780388"/>
            <a:ext cx="414900" cy="3300"/>
          </a:xfrm>
          <a:prstGeom prst="straightConnector1">
            <a:avLst/>
          </a:prstGeom>
          <a:noFill/>
          <a:ln w="38100" cap="flat" cmpd="sng">
            <a:solidFill>
              <a:schemeClr val="dk2"/>
            </a:solidFill>
            <a:prstDash val="solid"/>
            <a:round/>
            <a:headEnd type="none" w="med" len="med"/>
            <a:tailEnd type="triangle" w="med" len="med"/>
          </a:ln>
        </p:spPr>
      </p:cxnSp>
      <p:cxnSp>
        <p:nvCxnSpPr>
          <p:cNvPr id="172" name="Google Shape;172;p28"/>
          <p:cNvCxnSpPr>
            <a:stCxn id="165" idx="2"/>
            <a:endCxn id="158" idx="0"/>
          </p:cNvCxnSpPr>
          <p:nvPr/>
        </p:nvCxnSpPr>
        <p:spPr>
          <a:xfrm flipH="1">
            <a:off x="6003575" y="3428288"/>
            <a:ext cx="7500" cy="572400"/>
          </a:xfrm>
          <a:prstGeom prst="straightConnector1">
            <a:avLst/>
          </a:prstGeom>
          <a:noFill/>
          <a:ln w="38100" cap="flat" cmpd="sng">
            <a:solidFill>
              <a:schemeClr val="dk2"/>
            </a:solidFill>
            <a:prstDash val="solid"/>
            <a:round/>
            <a:headEnd type="none" w="med" len="med"/>
            <a:tailEnd type="triangle" w="med" len="med"/>
          </a:ln>
        </p:spPr>
      </p:cxnSp>
      <p:cxnSp>
        <p:nvCxnSpPr>
          <p:cNvPr id="173" name="Google Shape;173;p28"/>
          <p:cNvCxnSpPr>
            <a:stCxn id="156" idx="3"/>
            <a:endCxn id="151" idx="1"/>
          </p:cNvCxnSpPr>
          <p:nvPr/>
        </p:nvCxnSpPr>
        <p:spPr>
          <a:xfrm rot="10800000" flipH="1">
            <a:off x="3713825" y="4415850"/>
            <a:ext cx="1643100" cy="73500"/>
          </a:xfrm>
          <a:prstGeom prst="straightConnector1">
            <a:avLst/>
          </a:prstGeom>
          <a:noFill/>
          <a:ln w="38100" cap="flat" cmpd="sng">
            <a:solidFill>
              <a:schemeClr val="dk2"/>
            </a:solidFill>
            <a:prstDash val="solid"/>
            <a:round/>
            <a:headEnd type="none" w="med" len="med"/>
            <a:tailEnd type="triangle" w="med" len="med"/>
          </a:ln>
        </p:spPr>
      </p:cxnSp>
      <p:cxnSp>
        <p:nvCxnSpPr>
          <p:cNvPr id="174" name="Google Shape;174;p28"/>
          <p:cNvCxnSpPr>
            <a:endCxn id="163" idx="1"/>
          </p:cNvCxnSpPr>
          <p:nvPr/>
        </p:nvCxnSpPr>
        <p:spPr>
          <a:xfrm rot="10800000" flipH="1">
            <a:off x="6650425" y="4394950"/>
            <a:ext cx="576000" cy="21000"/>
          </a:xfrm>
          <a:prstGeom prst="straightConnector1">
            <a:avLst/>
          </a:prstGeom>
          <a:noFill/>
          <a:ln w="38100" cap="flat" cmpd="sng">
            <a:solidFill>
              <a:schemeClr val="dk2"/>
            </a:solidFill>
            <a:prstDash val="solid"/>
            <a:round/>
            <a:headEnd type="none" w="med" len="med"/>
            <a:tailEnd type="triangle" w="med" len="med"/>
          </a:ln>
        </p:spPr>
      </p:cxnSp>
      <p:cxnSp>
        <p:nvCxnSpPr>
          <p:cNvPr id="175" name="Google Shape;175;p28"/>
          <p:cNvCxnSpPr/>
          <p:nvPr/>
        </p:nvCxnSpPr>
        <p:spPr>
          <a:xfrm rot="10800000">
            <a:off x="8129800" y="2403575"/>
            <a:ext cx="51900" cy="1380600"/>
          </a:xfrm>
          <a:prstGeom prst="straightConnector1">
            <a:avLst/>
          </a:prstGeom>
          <a:noFill/>
          <a:ln w="38100" cap="flat" cmpd="sng">
            <a:solidFill>
              <a:schemeClr val="dk2"/>
            </a:solidFill>
            <a:prstDash val="solid"/>
            <a:round/>
            <a:headEnd type="none" w="med" len="med"/>
            <a:tailEnd type="triangle" w="med" len="med"/>
          </a:ln>
        </p:spPr>
      </p:cxnSp>
      <p:cxnSp>
        <p:nvCxnSpPr>
          <p:cNvPr id="176" name="Google Shape;176;p28"/>
          <p:cNvCxnSpPr/>
          <p:nvPr/>
        </p:nvCxnSpPr>
        <p:spPr>
          <a:xfrm rot="10800000">
            <a:off x="6720075" y="2922838"/>
            <a:ext cx="771300" cy="1248000"/>
          </a:xfrm>
          <a:prstGeom prst="straightConnector1">
            <a:avLst/>
          </a:prstGeom>
          <a:noFill/>
          <a:ln w="38100" cap="flat" cmpd="sng">
            <a:solidFill>
              <a:schemeClr val="dk2"/>
            </a:solidFill>
            <a:prstDash val="solid"/>
            <a:round/>
            <a:headEnd type="none" w="med" len="med"/>
            <a:tailEnd type="triangle" w="med" len="med"/>
          </a:ln>
        </p:spPr>
      </p:cxnSp>
      <p:cxnSp>
        <p:nvCxnSpPr>
          <p:cNvPr id="177" name="Google Shape;177;p28"/>
          <p:cNvCxnSpPr>
            <a:endCxn id="159" idx="2"/>
          </p:cNvCxnSpPr>
          <p:nvPr/>
        </p:nvCxnSpPr>
        <p:spPr>
          <a:xfrm rot="10800000">
            <a:off x="5172775" y="1873775"/>
            <a:ext cx="371700" cy="542700"/>
          </a:xfrm>
          <a:prstGeom prst="straightConnector1">
            <a:avLst/>
          </a:prstGeom>
          <a:noFill/>
          <a:ln w="38100" cap="flat" cmpd="sng">
            <a:solidFill>
              <a:schemeClr val="dk2"/>
            </a:solidFill>
            <a:prstDash val="solid"/>
            <a:round/>
            <a:headEnd type="none" w="med" len="med"/>
            <a:tailEnd type="triangle" w="med" len="med"/>
          </a:ln>
        </p:spPr>
      </p:cxnSp>
      <p:cxnSp>
        <p:nvCxnSpPr>
          <p:cNvPr id="178" name="Google Shape;178;p28"/>
          <p:cNvCxnSpPr/>
          <p:nvPr/>
        </p:nvCxnSpPr>
        <p:spPr>
          <a:xfrm rot="10800000" flipH="1">
            <a:off x="6409675" y="2146450"/>
            <a:ext cx="905100" cy="271200"/>
          </a:xfrm>
          <a:prstGeom prst="straightConnector1">
            <a:avLst/>
          </a:prstGeom>
          <a:noFill/>
          <a:ln w="38100" cap="flat" cmpd="sng">
            <a:solidFill>
              <a:schemeClr val="dk2"/>
            </a:solidFill>
            <a:prstDash val="solid"/>
            <a:round/>
            <a:headEnd type="none" w="med" len="med"/>
            <a:tailEnd type="triangle" w="med" len="med"/>
          </a:ln>
        </p:spPr>
      </p:cxnSp>
      <p:sp>
        <p:nvSpPr>
          <p:cNvPr id="179" name="Google Shape;179;p28"/>
          <p:cNvSpPr txBox="1"/>
          <p:nvPr/>
        </p:nvSpPr>
        <p:spPr>
          <a:xfrm>
            <a:off x="1537050" y="2234350"/>
            <a:ext cx="41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No</a:t>
            </a:r>
            <a:endParaRPr/>
          </a:p>
        </p:txBody>
      </p:sp>
      <p:sp>
        <p:nvSpPr>
          <p:cNvPr id="180" name="Google Shape;180;p28"/>
          <p:cNvSpPr txBox="1"/>
          <p:nvPr/>
        </p:nvSpPr>
        <p:spPr>
          <a:xfrm>
            <a:off x="1851150" y="3835350"/>
            <a:ext cx="41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No</a:t>
            </a:r>
            <a:endParaRPr/>
          </a:p>
        </p:txBody>
      </p:sp>
      <p:sp>
        <p:nvSpPr>
          <p:cNvPr id="181" name="Google Shape;181;p28"/>
          <p:cNvSpPr txBox="1"/>
          <p:nvPr/>
        </p:nvSpPr>
        <p:spPr>
          <a:xfrm>
            <a:off x="4872013" y="2081950"/>
            <a:ext cx="41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No</a:t>
            </a:r>
            <a:endParaRPr/>
          </a:p>
        </p:txBody>
      </p:sp>
      <p:cxnSp>
        <p:nvCxnSpPr>
          <p:cNvPr id="182" name="Google Shape;182;p28"/>
          <p:cNvCxnSpPr/>
          <p:nvPr/>
        </p:nvCxnSpPr>
        <p:spPr>
          <a:xfrm rot="10800000">
            <a:off x="765650" y="3005750"/>
            <a:ext cx="1191900" cy="1388700"/>
          </a:xfrm>
          <a:prstGeom prst="straightConnector1">
            <a:avLst/>
          </a:prstGeom>
          <a:noFill/>
          <a:ln w="38100" cap="flat" cmpd="sng">
            <a:solidFill>
              <a:schemeClr val="dk2"/>
            </a:solidFill>
            <a:prstDash val="solid"/>
            <a:round/>
            <a:headEnd type="none" w="med" len="med"/>
            <a:tailEnd type="triangle" w="med" len="med"/>
          </a:ln>
        </p:spPr>
      </p:cxnSp>
      <p:sp>
        <p:nvSpPr>
          <p:cNvPr id="183" name="Google Shape;183;p28"/>
          <p:cNvSpPr txBox="1"/>
          <p:nvPr/>
        </p:nvSpPr>
        <p:spPr>
          <a:xfrm>
            <a:off x="2942525" y="3412675"/>
            <a:ext cx="77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Maybe</a:t>
            </a:r>
            <a:endParaRPr/>
          </a:p>
        </p:txBody>
      </p:sp>
      <p:sp>
        <p:nvSpPr>
          <p:cNvPr id="184" name="Google Shape;184;p28"/>
          <p:cNvSpPr txBox="1"/>
          <p:nvPr/>
        </p:nvSpPr>
        <p:spPr>
          <a:xfrm>
            <a:off x="4009563" y="4489350"/>
            <a:ext cx="77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Maybe</a:t>
            </a:r>
            <a:endParaRPr/>
          </a:p>
        </p:txBody>
      </p:sp>
      <p:sp>
        <p:nvSpPr>
          <p:cNvPr id="185" name="Google Shape;185;p28"/>
          <p:cNvSpPr txBox="1"/>
          <p:nvPr/>
        </p:nvSpPr>
        <p:spPr>
          <a:xfrm>
            <a:off x="7077888" y="3206188"/>
            <a:ext cx="77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Maybe</a:t>
            </a:r>
            <a:endParaRPr/>
          </a:p>
        </p:txBody>
      </p:sp>
      <p:sp>
        <p:nvSpPr>
          <p:cNvPr id="186" name="Google Shape;186;p28"/>
          <p:cNvSpPr txBox="1"/>
          <p:nvPr/>
        </p:nvSpPr>
        <p:spPr>
          <a:xfrm>
            <a:off x="8200375" y="3013100"/>
            <a:ext cx="90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Yes</a:t>
            </a:r>
            <a:endParaRPr/>
          </a:p>
        </p:txBody>
      </p:sp>
      <p:sp>
        <p:nvSpPr>
          <p:cNvPr id="187" name="Google Shape;187;p28"/>
          <p:cNvSpPr txBox="1"/>
          <p:nvPr/>
        </p:nvSpPr>
        <p:spPr>
          <a:xfrm>
            <a:off x="6401400" y="1945025"/>
            <a:ext cx="90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Yes</a:t>
            </a:r>
            <a:endParaRPr/>
          </a:p>
        </p:txBody>
      </p:sp>
      <p:sp>
        <p:nvSpPr>
          <p:cNvPr id="188" name="Google Shape;188;p28"/>
          <p:cNvSpPr txBox="1"/>
          <p:nvPr/>
        </p:nvSpPr>
        <p:spPr>
          <a:xfrm>
            <a:off x="5386500" y="3293575"/>
            <a:ext cx="57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Not yet</a:t>
            </a:r>
            <a:endParaRPr/>
          </a:p>
        </p:txBody>
      </p:sp>
      <p:sp>
        <p:nvSpPr>
          <p:cNvPr id="189" name="Google Shape;189;p28"/>
          <p:cNvSpPr txBox="1"/>
          <p:nvPr/>
        </p:nvSpPr>
        <p:spPr>
          <a:xfrm>
            <a:off x="-81625" y="4235550"/>
            <a:ext cx="19035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Adapted from: Williams, M.  (2016, March 31). </a:t>
            </a:r>
            <a:r>
              <a:rPr lang="en" sz="800">
                <a:solidFill>
                  <a:schemeClr val="dk1"/>
                </a:solidFill>
                <a:highlight>
                  <a:srgbClr val="FFFFFF"/>
                </a:highlight>
              </a:rPr>
              <a:t>How to Read a Scientific Paper ASPB Plant Science Today. </a:t>
            </a:r>
            <a:r>
              <a:rPr lang="en" sz="800">
                <a:solidFill>
                  <a:schemeClr val="dk1"/>
                </a:solidFill>
              </a:rPr>
              <a:t>https://blog.aspb.org/how-to-read-a-scientific-paper-and-case-study-reading-a-plant-physiology-article/. </a:t>
            </a:r>
            <a:endParaRPr sz="800">
              <a:solidFill>
                <a:schemeClr val="dk1"/>
              </a:solidFill>
            </a:endParaRPr>
          </a:p>
          <a:p>
            <a:pPr marL="0" lvl="0" indent="0" algn="l" rtl="0">
              <a:spcBef>
                <a:spcPts val="0"/>
              </a:spcBef>
              <a:spcAft>
                <a:spcPts val="0"/>
              </a:spcAft>
              <a:buNone/>
            </a:pPr>
            <a:endParaRPr/>
          </a:p>
        </p:txBody>
      </p:sp>
      <p:pic>
        <p:nvPicPr>
          <p:cNvPr id="190" name="Google Shape;190;p28"/>
          <p:cNvPicPr preferRelativeResize="0"/>
          <p:nvPr/>
        </p:nvPicPr>
        <p:blipFill>
          <a:blip r:embed="rId3">
            <a:alphaModFix/>
          </a:blip>
          <a:stretch>
            <a:fillRect/>
          </a:stretch>
        </p:blipFill>
        <p:spPr>
          <a:xfrm>
            <a:off x="7830325" y="45050"/>
            <a:ext cx="1262100" cy="126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Reading</a:t>
            </a:r>
            <a:endParaRPr b="1"/>
          </a:p>
        </p:txBody>
      </p:sp>
      <p:pic>
        <p:nvPicPr>
          <p:cNvPr id="5" name="Picture 2">
            <a:hlinkClick r:id="rId3" action="ppaction://hlinksldjump"/>
            <a:extLst>
              <a:ext uri="{FF2B5EF4-FFF2-40B4-BE49-F238E27FC236}">
                <a16:creationId xmlns:a16="http://schemas.microsoft.com/office/drawing/2014/main" id="{1F6C443B-8B19-7D45-A91C-EC4655319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2291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Introduction to Reading </a:t>
            </a:r>
            <a:endParaRPr b="1"/>
          </a:p>
        </p:txBody>
      </p:sp>
      <p:sp>
        <p:nvSpPr>
          <p:cNvPr id="201" name="Google Shape;20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rPr>
              <a:t>As an instructor, remember to reflect on your own experience learning how to be proficient in reading scientific literature. Invite students to approach scientific journal reading with an open mind as it may be new to them, and the article may contain scientific terminology unfamiliar to them. </a:t>
            </a:r>
            <a:r>
              <a:rPr lang="en" sz="1500" b="1">
                <a:solidFill>
                  <a:schemeClr val="dk1"/>
                </a:solidFill>
              </a:rPr>
              <a:t>Articulate</a:t>
            </a:r>
            <a:r>
              <a:rPr lang="en" sz="1500">
                <a:solidFill>
                  <a:schemeClr val="dk1"/>
                </a:solidFill>
              </a:rPr>
              <a:t> </a:t>
            </a:r>
            <a:r>
              <a:rPr lang="en" sz="1500" b="1">
                <a:solidFill>
                  <a:schemeClr val="dk1"/>
                </a:solidFill>
              </a:rPr>
              <a:t>the purpose of the reading assignment</a:t>
            </a:r>
            <a:r>
              <a:rPr lang="en" sz="1500">
                <a:solidFill>
                  <a:schemeClr val="dk1"/>
                </a:solidFill>
              </a:rPr>
              <a:t> to provide students adequate background on why reading the article is an important component of the course learning objectives. As it may be challenging for students to read the article for the first time, talk about your learning experience, your process, and how many times you read an article before you understand it. This expression of vulnerability will help the students know that they are not alone.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This section provides student slides that outline the difference between scientific critiques and research papers as well as tips for reading scientific articles. There are also a series of questions that can be used in individual and small group exercises to guide students’ reading comprehension and understanding in different sections of the article. An Abstract Practice Worksheet is also included. </a:t>
            </a:r>
            <a:endParaRPr sz="1500">
              <a:solidFill>
                <a:schemeClr val="dk1"/>
              </a:solidFill>
            </a:endParaRPr>
          </a:p>
          <a:p>
            <a:pPr marL="0" lvl="0" indent="0" algn="l" rtl="0">
              <a:spcBef>
                <a:spcPts val="0"/>
              </a:spcBef>
              <a:spcAft>
                <a:spcPts val="1600"/>
              </a:spcAft>
              <a:buNone/>
            </a:pPr>
            <a:endParaRPr/>
          </a:p>
        </p:txBody>
      </p:sp>
      <p:pic>
        <p:nvPicPr>
          <p:cNvPr id="202" name="Google Shape;202;p30"/>
          <p:cNvPicPr preferRelativeResize="0"/>
          <p:nvPr/>
        </p:nvPicPr>
        <p:blipFill>
          <a:blip r:embed="rId3">
            <a:alphaModFix/>
          </a:blip>
          <a:stretch>
            <a:fillRect/>
          </a:stretch>
        </p:blipFill>
        <p:spPr>
          <a:xfrm>
            <a:off x="7848900" y="0"/>
            <a:ext cx="1295100" cy="129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Scientific Critique vs. a Research Paper</a:t>
            </a:r>
            <a:r>
              <a:rPr lang="en"/>
              <a:t>  </a:t>
            </a:r>
            <a:endParaRPr/>
          </a:p>
        </p:txBody>
      </p:sp>
      <p:sp>
        <p:nvSpPr>
          <p:cNvPr id="208" name="Google Shape;208;p31"/>
          <p:cNvSpPr txBox="1">
            <a:spLocks noGrp="1"/>
          </p:cNvSpPr>
          <p:nvPr>
            <p:ph type="body" idx="1"/>
          </p:nvPr>
        </p:nvSpPr>
        <p:spPr>
          <a:xfrm>
            <a:off x="311700" y="10762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rgbClr val="222222"/>
                </a:solidFill>
                <a:highlight>
                  <a:srgbClr val="FFFFFF"/>
                </a:highlight>
              </a:rPr>
              <a:t>Writing a critique of scientific literature is different from writing a traditional research paper. </a:t>
            </a:r>
            <a:endParaRPr sz="1500">
              <a:solidFill>
                <a:srgbClr val="222222"/>
              </a:solidFill>
              <a:highlight>
                <a:srgbClr val="FFFFFF"/>
              </a:highlight>
            </a:endParaRPr>
          </a:p>
          <a:p>
            <a:pPr marL="0" lvl="0" indent="0" algn="l" rtl="0">
              <a:spcBef>
                <a:spcPts val="1600"/>
              </a:spcBef>
              <a:spcAft>
                <a:spcPts val="0"/>
              </a:spcAft>
              <a:buClr>
                <a:schemeClr val="dk1"/>
              </a:buClr>
              <a:buSzPts val="1100"/>
              <a:buFont typeface="Arial"/>
              <a:buNone/>
            </a:pPr>
            <a:r>
              <a:rPr lang="en" sz="1500">
                <a:solidFill>
                  <a:srgbClr val="222222"/>
                </a:solidFill>
                <a:highlight>
                  <a:srgbClr val="FFFFFF"/>
                </a:highlight>
              </a:rPr>
              <a:t>In a research paper, you choose a topic, and then </a:t>
            </a:r>
            <a:r>
              <a:rPr lang="en" sz="1400">
                <a:solidFill>
                  <a:srgbClr val="222222"/>
                </a:solidFill>
                <a:highlight>
                  <a:schemeClr val="lt1"/>
                </a:highlight>
              </a:rPr>
              <a:t>find, analyze, and present a summary or synthesis of the information from published work.</a:t>
            </a:r>
            <a:endParaRPr sz="1500">
              <a:solidFill>
                <a:srgbClr val="222222"/>
              </a:solidFill>
              <a:highlight>
                <a:srgbClr val="FFFFFF"/>
              </a:highlight>
            </a:endParaRPr>
          </a:p>
          <a:p>
            <a:pPr marL="0" lvl="0" indent="0" algn="l" rtl="0">
              <a:spcBef>
                <a:spcPts val="1600"/>
              </a:spcBef>
              <a:spcAft>
                <a:spcPts val="0"/>
              </a:spcAft>
              <a:buClr>
                <a:schemeClr val="dk1"/>
              </a:buClr>
              <a:buSzPts val="1100"/>
              <a:buFont typeface="Arial"/>
              <a:buNone/>
            </a:pPr>
            <a:r>
              <a:rPr lang="en" sz="1500">
                <a:solidFill>
                  <a:srgbClr val="222222"/>
                </a:solidFill>
                <a:highlight>
                  <a:srgbClr val="FFFFFF"/>
                </a:highlight>
              </a:rPr>
              <a:t>The main purpose of this assignment, a scientific critique, is to read one article and to find the strengths and weaknesses of the published work.</a:t>
            </a:r>
            <a:endParaRPr sz="1500">
              <a:solidFill>
                <a:srgbClr val="222222"/>
              </a:solidFill>
              <a:highlight>
                <a:srgbClr val="FFFFFF"/>
              </a:highlight>
            </a:endParaRPr>
          </a:p>
          <a:p>
            <a:pPr marL="0" lvl="0" indent="0" algn="l" rtl="0">
              <a:spcBef>
                <a:spcPts val="1600"/>
              </a:spcBef>
              <a:spcAft>
                <a:spcPts val="0"/>
              </a:spcAft>
              <a:buClr>
                <a:schemeClr val="dk1"/>
              </a:buClr>
              <a:buSzPts val="1100"/>
              <a:buFont typeface="Arial"/>
              <a:buNone/>
            </a:pPr>
            <a:r>
              <a:rPr lang="en" sz="1000">
                <a:solidFill>
                  <a:srgbClr val="222222"/>
                </a:solidFill>
                <a:highlight>
                  <a:schemeClr val="lt1"/>
                </a:highlight>
              </a:rPr>
              <a:t>Information and table from: Caldwell, K., Henshaw, L., &amp; Taylor, G. (2011). Developing a framework for critiquing health research: an early evaluation. </a:t>
            </a:r>
            <a:r>
              <a:rPr lang="en" sz="1000" i="1">
                <a:solidFill>
                  <a:srgbClr val="222222"/>
                </a:solidFill>
                <a:highlight>
                  <a:schemeClr val="lt1"/>
                </a:highlight>
              </a:rPr>
              <a:t>Nurse education today</a:t>
            </a:r>
            <a:r>
              <a:rPr lang="en" sz="1000">
                <a:solidFill>
                  <a:srgbClr val="222222"/>
                </a:solidFill>
                <a:highlight>
                  <a:schemeClr val="lt1"/>
                </a:highlight>
              </a:rPr>
              <a:t>, </a:t>
            </a:r>
            <a:r>
              <a:rPr lang="en" sz="1000" i="1">
                <a:solidFill>
                  <a:srgbClr val="222222"/>
                </a:solidFill>
                <a:highlight>
                  <a:schemeClr val="lt1"/>
                </a:highlight>
              </a:rPr>
              <a:t>31</a:t>
            </a:r>
            <a:r>
              <a:rPr lang="en" sz="1000">
                <a:solidFill>
                  <a:srgbClr val="222222"/>
                </a:solidFill>
                <a:highlight>
                  <a:schemeClr val="lt1"/>
                </a:highlight>
              </a:rPr>
              <a:t>(8), e1-e7.  </a:t>
            </a:r>
            <a:endParaRPr sz="1400">
              <a:solidFill>
                <a:srgbClr val="222222"/>
              </a:solidFill>
              <a:highlight>
                <a:srgbClr val="FFFFFF"/>
              </a:highlight>
            </a:endParaRPr>
          </a:p>
          <a:p>
            <a:pPr marL="0" lvl="0" indent="0" algn="l" rtl="0">
              <a:spcBef>
                <a:spcPts val="1600"/>
              </a:spcBef>
              <a:spcAft>
                <a:spcPts val="1600"/>
              </a:spcAft>
              <a:buClr>
                <a:schemeClr val="dk1"/>
              </a:buClr>
              <a:buSzPts val="1100"/>
              <a:buFont typeface="Arial"/>
              <a:buNone/>
            </a:pPr>
            <a:endParaRPr sz="1400">
              <a:solidFill>
                <a:srgbClr val="222222"/>
              </a:solidFill>
              <a:highlight>
                <a:srgbClr val="FFFFFF"/>
              </a:highlight>
            </a:endParaRPr>
          </a:p>
        </p:txBody>
      </p:sp>
      <p:pic>
        <p:nvPicPr>
          <p:cNvPr id="209" name="Google Shape;209;p31"/>
          <p:cNvPicPr preferRelativeResize="0"/>
          <p:nvPr/>
        </p:nvPicPr>
        <p:blipFill>
          <a:blip r:embed="rId3">
            <a:alphaModFix/>
          </a:blip>
          <a:stretch>
            <a:fillRect/>
          </a:stretch>
        </p:blipFill>
        <p:spPr>
          <a:xfrm>
            <a:off x="4422900" y="1936576"/>
            <a:ext cx="4635493" cy="2337150"/>
          </a:xfrm>
          <a:prstGeom prst="rect">
            <a:avLst/>
          </a:prstGeom>
          <a:noFill/>
          <a:ln>
            <a:noFill/>
          </a:ln>
        </p:spPr>
      </p:pic>
      <p:sp>
        <p:nvSpPr>
          <p:cNvPr id="210" name="Google Shape;210;p31"/>
          <p:cNvSpPr txBox="1"/>
          <p:nvPr/>
        </p:nvSpPr>
        <p:spPr>
          <a:xfrm>
            <a:off x="4422888" y="62350"/>
            <a:ext cx="372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11" name="Google Shape;211;p31"/>
          <p:cNvPicPr preferRelativeResize="0"/>
          <p:nvPr/>
        </p:nvPicPr>
        <p:blipFill>
          <a:blip r:embed="rId4">
            <a:alphaModFix/>
          </a:blip>
          <a:stretch>
            <a:fillRect/>
          </a:stretch>
        </p:blipFill>
        <p:spPr>
          <a:xfrm>
            <a:off x="7881900" y="0"/>
            <a:ext cx="1262100" cy="1262100"/>
          </a:xfrm>
          <a:prstGeom prst="rect">
            <a:avLst/>
          </a:prstGeom>
          <a:noFill/>
          <a:ln>
            <a:noFill/>
          </a:ln>
        </p:spPr>
      </p:pic>
      <p:sp>
        <p:nvSpPr>
          <p:cNvPr id="212" name="Google Shape;212;p31"/>
          <p:cNvSpPr txBox="1"/>
          <p:nvPr/>
        </p:nvSpPr>
        <p:spPr>
          <a:xfrm>
            <a:off x="4572000" y="1528925"/>
            <a:ext cx="44703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t>You may be asked to critique different types of scientific literature</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231125" y="17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Scientific Article Structure</a:t>
            </a:r>
            <a:endParaRPr b="1"/>
          </a:p>
        </p:txBody>
      </p:sp>
      <p:sp>
        <p:nvSpPr>
          <p:cNvPr id="218" name="Google Shape;218;p32"/>
          <p:cNvSpPr txBox="1">
            <a:spLocks noGrp="1"/>
          </p:cNvSpPr>
          <p:nvPr>
            <p:ph type="body" idx="1"/>
          </p:nvPr>
        </p:nvSpPr>
        <p:spPr>
          <a:xfrm>
            <a:off x="231125" y="863550"/>
            <a:ext cx="8520600" cy="3416400"/>
          </a:xfrm>
          <a:prstGeom prst="rect">
            <a:avLst/>
          </a:prstGeom>
        </p:spPr>
        <p:txBody>
          <a:bodyPr spcFirstLastPara="1" wrap="square" lIns="91425" tIns="91425" rIns="91425" bIns="91425" anchor="t" anchorCtr="0">
            <a:noAutofit/>
          </a:bodyPr>
          <a:lstStyle/>
          <a:p>
            <a:pPr marL="50800" lvl="0" indent="0" algn="l" rtl="0">
              <a:spcBef>
                <a:spcPts val="600"/>
              </a:spcBef>
              <a:spcAft>
                <a:spcPts val="0"/>
              </a:spcAft>
              <a:buClr>
                <a:schemeClr val="dk1"/>
              </a:buClr>
              <a:buSzPts val="1100"/>
              <a:buFont typeface="Arial"/>
              <a:buNone/>
            </a:pPr>
            <a:r>
              <a:rPr lang="en" sz="2400" i="1">
                <a:solidFill>
                  <a:srgbClr val="262626"/>
                </a:solidFill>
              </a:rPr>
              <a:t>Scientific articles are broken into sections. You will find specific types of information in each section. Here are the sections: </a:t>
            </a:r>
            <a:endParaRPr sz="2400" i="1">
              <a:solidFill>
                <a:srgbClr val="262626"/>
              </a:solidFill>
            </a:endParaRPr>
          </a:p>
          <a:p>
            <a:pPr marL="457200" lvl="0" indent="-368300" algn="l" rtl="0">
              <a:spcBef>
                <a:spcPts val="600"/>
              </a:spcBef>
              <a:spcAft>
                <a:spcPts val="0"/>
              </a:spcAft>
              <a:buClr>
                <a:srgbClr val="262626"/>
              </a:buClr>
              <a:buSzPts val="2200"/>
              <a:buChar char="●"/>
            </a:pPr>
            <a:r>
              <a:rPr lang="en" sz="2200">
                <a:solidFill>
                  <a:srgbClr val="262626"/>
                </a:solidFill>
              </a:rPr>
              <a:t>Abstract</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Introduction/Background</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Materials and Methods</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Results</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Discussion</a:t>
            </a:r>
            <a:endParaRPr sz="2200">
              <a:solidFill>
                <a:srgbClr val="262626"/>
              </a:solidFill>
            </a:endParaRPr>
          </a:p>
          <a:p>
            <a:pPr marL="457200" lvl="0" indent="-368300" algn="l" rtl="0">
              <a:spcBef>
                <a:spcPts val="0"/>
              </a:spcBef>
              <a:spcAft>
                <a:spcPts val="0"/>
              </a:spcAft>
              <a:buClr>
                <a:srgbClr val="262626"/>
              </a:buClr>
              <a:buSzPts val="2200"/>
              <a:buChar char="●"/>
            </a:pPr>
            <a:r>
              <a:rPr lang="en" sz="2200">
                <a:solidFill>
                  <a:srgbClr val="262626"/>
                </a:solidFill>
              </a:rPr>
              <a:t>Conclusion</a:t>
            </a:r>
            <a:endParaRPr sz="2200">
              <a:solidFill>
                <a:srgbClr val="262626"/>
              </a:solidFill>
            </a:endParaRPr>
          </a:p>
          <a:p>
            <a:pPr marL="0" lvl="0" indent="0" algn="l" rtl="0">
              <a:spcBef>
                <a:spcPts val="600"/>
              </a:spcBef>
              <a:spcAft>
                <a:spcPts val="1600"/>
              </a:spcAft>
              <a:buNone/>
            </a:pPr>
            <a:endParaRPr/>
          </a:p>
        </p:txBody>
      </p:sp>
      <p:pic>
        <p:nvPicPr>
          <p:cNvPr id="219" name="Google Shape;219;p32"/>
          <p:cNvPicPr preferRelativeResize="0"/>
          <p:nvPr/>
        </p:nvPicPr>
        <p:blipFill>
          <a:blip r:embed="rId3">
            <a:alphaModFix/>
          </a:blip>
          <a:stretch>
            <a:fillRect/>
          </a:stretch>
        </p:blipFill>
        <p:spPr>
          <a:xfrm>
            <a:off x="7881900" y="0"/>
            <a:ext cx="1262100" cy="126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311700" y="189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How to Read a Scientific Article</a:t>
            </a:r>
            <a:endParaRPr/>
          </a:p>
        </p:txBody>
      </p:sp>
      <p:sp>
        <p:nvSpPr>
          <p:cNvPr id="225" name="Google Shape;225;p33"/>
          <p:cNvSpPr txBox="1">
            <a:spLocks noGrp="1"/>
          </p:cNvSpPr>
          <p:nvPr>
            <p:ph type="body" idx="1"/>
          </p:nvPr>
        </p:nvSpPr>
        <p:spPr>
          <a:xfrm>
            <a:off x="311700" y="762550"/>
            <a:ext cx="8520600" cy="3416400"/>
          </a:xfrm>
          <a:prstGeom prst="rect">
            <a:avLst/>
          </a:prstGeom>
        </p:spPr>
        <p:txBody>
          <a:bodyPr spcFirstLastPara="1" wrap="square" lIns="91425" tIns="91425" rIns="91425" bIns="91425" anchor="t" anchorCtr="0">
            <a:noAutofit/>
          </a:bodyPr>
          <a:lstStyle/>
          <a:p>
            <a:pPr marL="50800" lvl="0" indent="0" algn="l" rtl="0">
              <a:spcBef>
                <a:spcPts val="600"/>
              </a:spcBef>
              <a:spcAft>
                <a:spcPts val="0"/>
              </a:spcAft>
              <a:buClr>
                <a:schemeClr val="dk1"/>
              </a:buClr>
              <a:buSzPts val="1100"/>
              <a:buFont typeface="Arial"/>
              <a:buNone/>
            </a:pPr>
            <a:r>
              <a:rPr lang="en" sz="2400" i="1">
                <a:solidFill>
                  <a:srgbClr val="262626"/>
                </a:solidFill>
              </a:rPr>
              <a:t>Should you read it:</a:t>
            </a:r>
            <a:endParaRPr sz="2400" i="1">
              <a:solidFill>
                <a:srgbClr val="262626"/>
              </a:solidFill>
            </a:endParaRPr>
          </a:p>
          <a:p>
            <a:pPr marL="50800" lvl="0" indent="0" algn="l" rtl="0">
              <a:spcBef>
                <a:spcPts val="600"/>
              </a:spcBef>
              <a:spcAft>
                <a:spcPts val="0"/>
              </a:spcAft>
              <a:buClr>
                <a:schemeClr val="dk1"/>
              </a:buClr>
              <a:buSzPts val="1100"/>
              <a:buFont typeface="Arial"/>
              <a:buNone/>
            </a:pPr>
            <a:r>
              <a:rPr lang="en" sz="2400" i="1">
                <a:solidFill>
                  <a:srgbClr val="262626"/>
                </a:solidFill>
              </a:rPr>
              <a:t>•</a:t>
            </a:r>
            <a:r>
              <a:rPr lang="en" sz="2200" i="1">
                <a:solidFill>
                  <a:srgbClr val="262626"/>
                </a:solidFill>
              </a:rPr>
              <a:t>Like a book?</a:t>
            </a:r>
            <a:endParaRPr sz="2200" i="1">
              <a:solidFill>
                <a:srgbClr val="262626"/>
              </a:solidFill>
            </a:endParaRPr>
          </a:p>
          <a:p>
            <a:pPr marL="50800" lvl="0" indent="0" algn="l" rtl="0">
              <a:spcBef>
                <a:spcPts val="600"/>
              </a:spcBef>
              <a:spcAft>
                <a:spcPts val="0"/>
              </a:spcAft>
              <a:buNone/>
            </a:pPr>
            <a:r>
              <a:rPr lang="en" sz="2200" i="1">
                <a:solidFill>
                  <a:srgbClr val="262626"/>
                </a:solidFill>
              </a:rPr>
              <a:t>•Or do you have a different strategy?</a:t>
            </a:r>
            <a:endParaRPr sz="2200" i="1">
              <a:solidFill>
                <a:srgbClr val="262626"/>
              </a:solidFill>
            </a:endParaRPr>
          </a:p>
          <a:p>
            <a:pPr marL="50800" lvl="0" indent="0" algn="l" rtl="0">
              <a:spcBef>
                <a:spcPts val="600"/>
              </a:spcBef>
              <a:spcAft>
                <a:spcPts val="0"/>
              </a:spcAft>
              <a:buNone/>
            </a:pPr>
            <a:endParaRPr sz="500" i="1">
              <a:solidFill>
                <a:srgbClr val="262626"/>
              </a:solidFill>
            </a:endParaRPr>
          </a:p>
          <a:p>
            <a:pPr marL="50800" lvl="0" indent="0" algn="l" rtl="0">
              <a:spcBef>
                <a:spcPts val="600"/>
              </a:spcBef>
              <a:spcAft>
                <a:spcPts val="0"/>
              </a:spcAft>
              <a:buClr>
                <a:schemeClr val="dk1"/>
              </a:buClr>
              <a:buSzPts val="1100"/>
              <a:buFont typeface="Arial"/>
              <a:buNone/>
            </a:pPr>
            <a:r>
              <a:rPr lang="en" sz="2200" i="1">
                <a:solidFill>
                  <a:srgbClr val="262626"/>
                </a:solidFill>
              </a:rPr>
              <a:t>Suggest to read in this order:</a:t>
            </a:r>
            <a:endParaRPr sz="2200" i="1">
              <a:solidFill>
                <a:srgbClr val="262626"/>
              </a:solidFill>
            </a:endParaRPr>
          </a:p>
          <a:p>
            <a:pPr marL="457200" lvl="0" indent="-368300" algn="l" rtl="0">
              <a:spcBef>
                <a:spcPts val="600"/>
              </a:spcBef>
              <a:spcAft>
                <a:spcPts val="0"/>
              </a:spcAft>
              <a:buClr>
                <a:srgbClr val="262626"/>
              </a:buClr>
              <a:buSzPts val="2200"/>
              <a:buChar char="●"/>
            </a:pPr>
            <a:r>
              <a:rPr lang="en" sz="2200" i="1">
                <a:solidFill>
                  <a:srgbClr val="262626"/>
                </a:solidFill>
              </a:rPr>
              <a:t>Abstract (note key points)</a:t>
            </a:r>
            <a:endParaRPr sz="2200" i="1">
              <a:solidFill>
                <a:srgbClr val="262626"/>
              </a:solidFill>
            </a:endParaRPr>
          </a:p>
          <a:p>
            <a:pPr marL="457200" lvl="0" indent="-368300" algn="l" rtl="0">
              <a:spcBef>
                <a:spcPts val="0"/>
              </a:spcBef>
              <a:spcAft>
                <a:spcPts val="0"/>
              </a:spcAft>
              <a:buClr>
                <a:srgbClr val="262626"/>
              </a:buClr>
              <a:buSzPts val="2200"/>
              <a:buChar char="●"/>
            </a:pPr>
            <a:r>
              <a:rPr lang="en" sz="2200" i="1">
                <a:solidFill>
                  <a:srgbClr val="262626"/>
                </a:solidFill>
              </a:rPr>
              <a:t>Visuals (Tables, Figures)</a:t>
            </a:r>
            <a:endParaRPr sz="2200" i="1">
              <a:solidFill>
                <a:srgbClr val="262626"/>
              </a:solidFill>
            </a:endParaRPr>
          </a:p>
          <a:p>
            <a:pPr marL="457200" lvl="0" indent="-368300" algn="l" rtl="0">
              <a:spcBef>
                <a:spcPts val="0"/>
              </a:spcBef>
              <a:spcAft>
                <a:spcPts val="0"/>
              </a:spcAft>
              <a:buClr>
                <a:srgbClr val="262626"/>
              </a:buClr>
              <a:buSzPts val="2200"/>
              <a:buChar char="●"/>
            </a:pPr>
            <a:r>
              <a:rPr lang="en" sz="2200" i="1">
                <a:solidFill>
                  <a:srgbClr val="262626"/>
                </a:solidFill>
              </a:rPr>
              <a:t>Then read the article and take notes</a:t>
            </a:r>
            <a:endParaRPr sz="2200" i="1">
              <a:solidFill>
                <a:srgbClr val="262626"/>
              </a:solidFill>
            </a:endParaRPr>
          </a:p>
          <a:p>
            <a:pPr marL="457200" lvl="0" indent="-368300" algn="l" rtl="0">
              <a:spcBef>
                <a:spcPts val="0"/>
              </a:spcBef>
              <a:spcAft>
                <a:spcPts val="0"/>
              </a:spcAft>
              <a:buClr>
                <a:srgbClr val="262626"/>
              </a:buClr>
              <a:buSzPts val="2200"/>
              <a:buChar char="●"/>
            </a:pPr>
            <a:r>
              <a:rPr lang="en" sz="2200" i="1">
                <a:solidFill>
                  <a:srgbClr val="262626"/>
                </a:solidFill>
              </a:rPr>
              <a:t>Look up any terminology you don’t und</a:t>
            </a:r>
            <a:r>
              <a:rPr lang="en" sz="2200">
                <a:solidFill>
                  <a:srgbClr val="262626"/>
                </a:solidFill>
              </a:rPr>
              <a:t>erstand</a:t>
            </a:r>
            <a:endParaRPr sz="2200">
              <a:solidFill>
                <a:srgbClr val="262626"/>
              </a:solidFill>
            </a:endParaRPr>
          </a:p>
          <a:p>
            <a:pPr marL="0" lvl="0" indent="0" algn="l" rtl="0">
              <a:spcBef>
                <a:spcPts val="600"/>
              </a:spcBef>
              <a:spcAft>
                <a:spcPts val="0"/>
              </a:spcAft>
              <a:buNone/>
            </a:pPr>
            <a:r>
              <a:rPr lang="en" sz="1200">
                <a:solidFill>
                  <a:srgbClr val="222222"/>
                </a:solidFill>
                <a:highlight>
                  <a:schemeClr val="lt1"/>
                </a:highlight>
              </a:rPr>
              <a:t>Information excerpted from: Purugganan, M., &amp; Hewitt, J. (2004). How to read a scientific article. </a:t>
            </a:r>
            <a:r>
              <a:rPr lang="en" sz="1200" i="1">
                <a:solidFill>
                  <a:srgbClr val="222222"/>
                </a:solidFill>
                <a:highlight>
                  <a:schemeClr val="lt1"/>
                </a:highlight>
              </a:rPr>
              <a:t>Rice University</a:t>
            </a:r>
            <a:r>
              <a:rPr lang="en" sz="1200">
                <a:solidFill>
                  <a:srgbClr val="222222"/>
                </a:solidFill>
                <a:highlight>
                  <a:schemeClr val="lt1"/>
                </a:highlight>
              </a:rPr>
              <a:t>. </a:t>
            </a:r>
            <a:endParaRPr sz="2200">
              <a:solidFill>
                <a:srgbClr val="262626"/>
              </a:solidFill>
            </a:endParaRPr>
          </a:p>
          <a:p>
            <a:pPr marL="0" lvl="0" indent="0" algn="l" rtl="0">
              <a:spcBef>
                <a:spcPts val="1500"/>
              </a:spcBef>
              <a:spcAft>
                <a:spcPts val="1600"/>
              </a:spcAft>
              <a:buNone/>
            </a:pPr>
            <a:endParaRPr/>
          </a:p>
        </p:txBody>
      </p:sp>
      <p:pic>
        <p:nvPicPr>
          <p:cNvPr id="226" name="Google Shape;226;p33"/>
          <p:cNvPicPr preferRelativeResize="0"/>
          <p:nvPr/>
        </p:nvPicPr>
        <p:blipFill>
          <a:blip r:embed="rId3">
            <a:alphaModFix/>
          </a:blip>
          <a:stretch>
            <a:fillRect/>
          </a:stretch>
        </p:blipFill>
        <p:spPr>
          <a:xfrm>
            <a:off x="7881900" y="0"/>
            <a:ext cx="1262100" cy="126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rgbClr val="202124"/>
                </a:solidFill>
                <a:highlight>
                  <a:srgbClr val="FFFFFF"/>
                </a:highlight>
                <a:latin typeface="Roboto"/>
                <a:ea typeface="Roboto"/>
                <a:cs typeface="Roboto"/>
                <a:sym typeface="Roboto"/>
              </a:rPr>
              <a:t>Guide to help undergraduate students analyze, synthesize and write about scientific literature</a:t>
            </a:r>
            <a:endParaRPr sz="2200"/>
          </a:p>
        </p:txBody>
      </p:sp>
      <p:sp>
        <p:nvSpPr>
          <p:cNvPr id="64" name="Google Shape;64;p16"/>
          <p:cNvSpPr txBox="1">
            <a:spLocks noGrp="1"/>
          </p:cNvSpPr>
          <p:nvPr>
            <p:ph type="body" idx="1"/>
          </p:nvPr>
        </p:nvSpPr>
        <p:spPr>
          <a:xfrm>
            <a:off x="311700" y="15639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202124"/>
                </a:solidFill>
                <a:highlight>
                  <a:srgbClr val="FFFFFF"/>
                </a:highlight>
                <a:latin typeface="Roboto"/>
                <a:ea typeface="Roboto"/>
                <a:cs typeface="Roboto"/>
                <a:sym typeface="Roboto"/>
              </a:rPr>
              <a:t>In the following slides, you will find a </a:t>
            </a:r>
            <a:r>
              <a:rPr lang="en" sz="1500">
                <a:solidFill>
                  <a:schemeClr val="dk1"/>
                </a:solidFill>
                <a:highlight>
                  <a:srgbClr val="FFFFFF"/>
                </a:highlight>
                <a:latin typeface="Roboto"/>
                <a:ea typeface="Roboto"/>
                <a:cs typeface="Roboto"/>
                <a:sym typeface="Roboto"/>
              </a:rPr>
              <a:t>multimedia</a:t>
            </a:r>
            <a:r>
              <a:rPr lang="en" sz="1500">
                <a:solidFill>
                  <a:srgbClr val="202124"/>
                </a:solidFill>
                <a:highlight>
                  <a:srgbClr val="FFFFFF"/>
                </a:highlight>
                <a:latin typeface="Roboto"/>
                <a:ea typeface="Roboto"/>
                <a:cs typeface="Roboto"/>
                <a:sym typeface="Roboto"/>
              </a:rPr>
              <a:t> resource that will provide background information and a customizable lesson plan to help students read, analyze and synthesize, and critique scientific literature for writing projects.</a:t>
            </a:r>
            <a:endParaRPr sz="15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5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500">
                <a:solidFill>
                  <a:srgbClr val="202124"/>
                </a:solidFill>
                <a:highlight>
                  <a:srgbClr val="FFFFFF"/>
                </a:highlight>
                <a:latin typeface="Roboto"/>
                <a:ea typeface="Roboto"/>
                <a:cs typeface="Roboto"/>
                <a:sym typeface="Roboto"/>
              </a:rPr>
              <a:t>This resource is intended for faculty that writing intensive science based courses, such as SJSU Studies Area R courses focused on the Earth and the Environment, or similar. </a:t>
            </a:r>
            <a:endParaRPr sz="1500">
              <a:solidFill>
                <a:srgbClr val="202124"/>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b="1">
              <a:solidFill>
                <a:srgbClr val="202124"/>
              </a:solidFill>
              <a:highlight>
                <a:srgbClr val="FFFFFF"/>
              </a:highlight>
              <a:latin typeface="Roboto"/>
              <a:ea typeface="Roboto"/>
              <a:cs typeface="Roboto"/>
              <a:sym typeface="Roboto"/>
            </a:endParaRPr>
          </a:p>
          <a:p>
            <a:pPr marL="0" lvl="0" indent="0" algn="l" rtl="0">
              <a:spcBef>
                <a:spcPts val="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311700" y="149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for How to Read a Scientific Article</a:t>
            </a:r>
            <a:endParaRPr b="1"/>
          </a:p>
        </p:txBody>
      </p:sp>
      <p:sp>
        <p:nvSpPr>
          <p:cNvPr id="232" name="Google Shape;232;p34"/>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202020"/>
                </a:solidFill>
                <a:highlight>
                  <a:srgbClr val="FFFFFF"/>
                </a:highlight>
              </a:rPr>
              <a:t>Questions to ask yourself while reading a scientific article: </a:t>
            </a:r>
            <a:endParaRPr sz="1600">
              <a:solidFill>
                <a:srgbClr val="202020"/>
              </a:solidFill>
              <a:highlight>
                <a:srgbClr val="FFFFFF"/>
              </a:highlight>
            </a:endParaRPr>
          </a:p>
          <a:p>
            <a:pPr marL="457200" lvl="0" indent="-330200" algn="l" rtl="0">
              <a:spcBef>
                <a:spcPts val="1600"/>
              </a:spcBef>
              <a:spcAft>
                <a:spcPts val="0"/>
              </a:spcAft>
              <a:buClr>
                <a:srgbClr val="202020"/>
              </a:buClr>
              <a:buSzPts val="1600"/>
              <a:buChar char="●"/>
            </a:pPr>
            <a:r>
              <a:rPr lang="en" sz="1600">
                <a:solidFill>
                  <a:srgbClr val="202020"/>
                </a:solidFill>
                <a:highlight>
                  <a:srgbClr val="FFFFFF"/>
                </a:highlight>
              </a:rPr>
              <a:t>What do the author(s) want to know (motivation)? </a:t>
            </a:r>
            <a:endParaRPr sz="1600">
              <a:solidFill>
                <a:srgbClr val="202020"/>
              </a:solidFill>
              <a:highlight>
                <a:srgbClr val="FFFFFF"/>
              </a:highlight>
            </a:endParaRPr>
          </a:p>
          <a:p>
            <a:pPr marL="457200" lvl="0" indent="-330200" algn="l" rtl="0">
              <a:spcBef>
                <a:spcPts val="0"/>
              </a:spcBef>
              <a:spcAft>
                <a:spcPts val="0"/>
              </a:spcAft>
              <a:buClr>
                <a:srgbClr val="202020"/>
              </a:buClr>
              <a:buSzPts val="1600"/>
              <a:buChar char="●"/>
            </a:pPr>
            <a:r>
              <a:rPr lang="en" sz="1600">
                <a:solidFill>
                  <a:srgbClr val="202020"/>
                </a:solidFill>
                <a:highlight>
                  <a:srgbClr val="FFFFFF"/>
                </a:highlight>
              </a:rPr>
              <a:t>What did they do (approach/methods)? </a:t>
            </a:r>
            <a:endParaRPr sz="1600">
              <a:solidFill>
                <a:srgbClr val="202020"/>
              </a:solidFill>
              <a:highlight>
                <a:srgbClr val="FFFFFF"/>
              </a:highlight>
            </a:endParaRPr>
          </a:p>
          <a:p>
            <a:pPr marL="457200" lvl="0" indent="-330200" algn="l" rtl="0">
              <a:spcBef>
                <a:spcPts val="0"/>
              </a:spcBef>
              <a:spcAft>
                <a:spcPts val="0"/>
              </a:spcAft>
              <a:buClr>
                <a:srgbClr val="202020"/>
              </a:buClr>
              <a:buSzPts val="1600"/>
              <a:buChar char="●"/>
            </a:pPr>
            <a:r>
              <a:rPr lang="en" sz="1600">
                <a:solidFill>
                  <a:srgbClr val="202020"/>
                </a:solidFill>
                <a:highlight>
                  <a:srgbClr val="FFFFFF"/>
                </a:highlight>
              </a:rPr>
              <a:t>Why was it done that way (context within the field)? </a:t>
            </a:r>
            <a:endParaRPr sz="1600">
              <a:solidFill>
                <a:srgbClr val="202020"/>
              </a:solidFill>
              <a:highlight>
                <a:srgbClr val="FFFFFF"/>
              </a:highlight>
            </a:endParaRPr>
          </a:p>
          <a:p>
            <a:pPr marL="457200" lvl="0" indent="-330200" algn="l" rtl="0">
              <a:spcBef>
                <a:spcPts val="0"/>
              </a:spcBef>
              <a:spcAft>
                <a:spcPts val="0"/>
              </a:spcAft>
              <a:buClr>
                <a:srgbClr val="202020"/>
              </a:buClr>
              <a:buSzPts val="1600"/>
              <a:buChar char="●"/>
            </a:pPr>
            <a:r>
              <a:rPr lang="en" sz="1600">
                <a:solidFill>
                  <a:srgbClr val="202020"/>
                </a:solidFill>
                <a:highlight>
                  <a:srgbClr val="FFFFFF"/>
                </a:highlight>
              </a:rPr>
              <a:t>What do the results show (figures and data tables)? </a:t>
            </a:r>
            <a:endParaRPr sz="1600">
              <a:solidFill>
                <a:srgbClr val="202020"/>
              </a:solidFill>
              <a:highlight>
                <a:srgbClr val="FFFFFF"/>
              </a:highlight>
            </a:endParaRPr>
          </a:p>
          <a:p>
            <a:pPr marL="457200" lvl="0" indent="-330200" algn="l" rtl="0">
              <a:spcBef>
                <a:spcPts val="0"/>
              </a:spcBef>
              <a:spcAft>
                <a:spcPts val="0"/>
              </a:spcAft>
              <a:buClr>
                <a:srgbClr val="202020"/>
              </a:buClr>
              <a:buSzPts val="1600"/>
              <a:buChar char="●"/>
            </a:pPr>
            <a:r>
              <a:rPr lang="en" sz="1600">
                <a:solidFill>
                  <a:srgbClr val="202020"/>
                </a:solidFill>
                <a:highlight>
                  <a:srgbClr val="FFFFFF"/>
                </a:highlight>
              </a:rPr>
              <a:t>How did the author(s) interpret the results (interpretation/discussion)? </a:t>
            </a:r>
            <a:endParaRPr sz="1600">
              <a:solidFill>
                <a:srgbClr val="202020"/>
              </a:solidFill>
              <a:highlight>
                <a:srgbClr val="FFFFFF"/>
              </a:highlight>
            </a:endParaRPr>
          </a:p>
          <a:p>
            <a:pPr marL="457200" lvl="0" indent="-330200" algn="l" rtl="0">
              <a:spcBef>
                <a:spcPts val="0"/>
              </a:spcBef>
              <a:spcAft>
                <a:spcPts val="0"/>
              </a:spcAft>
              <a:buClr>
                <a:srgbClr val="202020"/>
              </a:buClr>
              <a:buSzPts val="1600"/>
              <a:buChar char="●"/>
            </a:pPr>
            <a:r>
              <a:rPr lang="en" sz="1600">
                <a:solidFill>
                  <a:srgbClr val="202020"/>
                </a:solidFill>
                <a:highlight>
                  <a:srgbClr val="FFFFFF"/>
                </a:highlight>
              </a:rPr>
              <a:t>What should be done next? (Regarding this last question, the author(s) may provide some suggestions in the discussion, but the key is to ask yourself what you think should come next.)</a:t>
            </a:r>
            <a:endParaRPr sz="1600">
              <a:solidFill>
                <a:srgbClr val="202020"/>
              </a:solidFill>
              <a:highlight>
                <a:srgbClr val="FFFFFF"/>
              </a:highlight>
            </a:endParaRPr>
          </a:p>
          <a:p>
            <a:pPr marL="457200" lvl="0" indent="0" algn="l" rtl="0">
              <a:spcBef>
                <a:spcPts val="1600"/>
              </a:spcBef>
              <a:spcAft>
                <a:spcPts val="0"/>
              </a:spcAft>
              <a:buNone/>
            </a:pPr>
            <a:endParaRPr sz="1600">
              <a:solidFill>
                <a:srgbClr val="202020"/>
              </a:solidFill>
              <a:highlight>
                <a:srgbClr val="FFFFFF"/>
              </a:highlight>
            </a:endParaRPr>
          </a:p>
          <a:p>
            <a:pPr marL="0" lvl="0" indent="0" algn="l" rtl="0">
              <a:spcBef>
                <a:spcPts val="1600"/>
              </a:spcBef>
              <a:spcAft>
                <a:spcPts val="0"/>
              </a:spcAft>
              <a:buNone/>
            </a:pPr>
            <a:r>
              <a:rPr lang="en" sz="1400">
                <a:solidFill>
                  <a:srgbClr val="202020"/>
                </a:solidFill>
                <a:highlight>
                  <a:srgbClr val="FFFFFF"/>
                </a:highlight>
              </a:rPr>
              <a:t>Information excerpted from: Carey MA, Steiner KL, Petri WA Jr (2020) Ten simple rules for reading a scientific paper. PLoS Comput Biol 16(7): e1008032. https://doi. org/10.1371/journal.pcbi.1008032</a:t>
            </a:r>
            <a:endParaRPr sz="1400">
              <a:solidFill>
                <a:srgbClr val="202020"/>
              </a:solidFill>
              <a:highlight>
                <a:srgbClr val="FFFFFF"/>
              </a:highlight>
            </a:endParaRPr>
          </a:p>
          <a:p>
            <a:pPr marL="0" lvl="0" indent="0" algn="l" rtl="0">
              <a:spcBef>
                <a:spcPts val="1600"/>
              </a:spcBef>
              <a:spcAft>
                <a:spcPts val="0"/>
              </a:spcAft>
              <a:buNone/>
            </a:pPr>
            <a:endParaRPr sz="1400">
              <a:solidFill>
                <a:srgbClr val="202020"/>
              </a:solidFill>
              <a:highlight>
                <a:srgbClr val="FFFFFF"/>
              </a:highlight>
            </a:endParaRPr>
          </a:p>
          <a:p>
            <a:pPr marL="0" lvl="0" indent="0" algn="l" rtl="0">
              <a:spcBef>
                <a:spcPts val="1600"/>
              </a:spcBef>
              <a:spcAft>
                <a:spcPts val="1600"/>
              </a:spcAft>
              <a:buNone/>
            </a:pPr>
            <a:endParaRPr/>
          </a:p>
        </p:txBody>
      </p:sp>
      <p:pic>
        <p:nvPicPr>
          <p:cNvPr id="233" name="Google Shape;233;p34"/>
          <p:cNvPicPr preferRelativeResize="0"/>
          <p:nvPr/>
        </p:nvPicPr>
        <p:blipFill>
          <a:blip r:embed="rId3">
            <a:alphaModFix/>
          </a:blip>
          <a:stretch>
            <a:fillRect/>
          </a:stretch>
        </p:blipFill>
        <p:spPr>
          <a:xfrm>
            <a:off x="8174500" y="-2"/>
            <a:ext cx="969500" cy="912925"/>
          </a:xfrm>
          <a:prstGeom prst="rect">
            <a:avLst/>
          </a:prstGeom>
          <a:noFill/>
          <a:ln>
            <a:noFill/>
          </a:ln>
        </p:spPr>
      </p:pic>
      <p:pic>
        <p:nvPicPr>
          <p:cNvPr id="234" name="Google Shape;234;p34"/>
          <p:cNvPicPr preferRelativeResize="0"/>
          <p:nvPr/>
        </p:nvPicPr>
        <p:blipFill>
          <a:blip r:embed="rId4">
            <a:alphaModFix/>
          </a:blip>
          <a:stretch>
            <a:fillRect/>
          </a:stretch>
        </p:blipFill>
        <p:spPr>
          <a:xfrm>
            <a:off x="7881900" y="0"/>
            <a:ext cx="1262100" cy="1262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76200" y="754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Increase Understanding When Reading Scientific Articles: Title and Abstract (Page 1 of 5)</a:t>
            </a:r>
            <a:endParaRPr b="1"/>
          </a:p>
        </p:txBody>
      </p:sp>
      <p:sp>
        <p:nvSpPr>
          <p:cNvPr id="240" name="Google Shape;24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These questions can be used for in class activities with example research articles, or assignment specific research articles to guide students comprehension and understanding in reading different sections of a scientific article. These can be used in individual and small group exercises.  </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 sz="1600" b="1">
                <a:solidFill>
                  <a:schemeClr val="dk1"/>
                </a:solidFill>
              </a:rPr>
              <a:t>Title and Abstract - After reading the title and the abstract:</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Briefly explain the title of the paper in your own words.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Who are the authors of the paper, what are their backgrounds and affiliations?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Summarize the main points of the study in two or three sentences without referring back to the abstract.</a:t>
            </a:r>
            <a:endParaRPr sz="16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900">
                <a:solidFill>
                  <a:schemeClr val="dk1"/>
                </a:solidFill>
              </a:rPr>
              <a:t>Information excerpted from: Gillen, CM (2007). </a:t>
            </a:r>
            <a:r>
              <a:rPr lang="en" sz="900" i="1">
                <a:solidFill>
                  <a:schemeClr val="dk1"/>
                </a:solidFill>
              </a:rPr>
              <a:t>Reading Primary Literature A Practical Guide to Evaluating Research Articles in Biology.</a:t>
            </a:r>
            <a:r>
              <a:rPr lang="en" sz="900">
                <a:solidFill>
                  <a:schemeClr val="dk1"/>
                </a:solidFill>
              </a:rPr>
              <a:t> Pearson Benjamin Cummings, San Francisco</a:t>
            </a:r>
            <a:endParaRPr sz="9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1600"/>
              </a:spcAft>
              <a:buNone/>
            </a:pPr>
            <a:endParaRPr/>
          </a:p>
        </p:txBody>
      </p:sp>
      <p:pic>
        <p:nvPicPr>
          <p:cNvPr id="241" name="Google Shape;241;p35"/>
          <p:cNvPicPr preferRelativeResize="0"/>
          <p:nvPr/>
        </p:nvPicPr>
        <p:blipFill>
          <a:blip r:embed="rId3">
            <a:alphaModFix/>
          </a:blip>
          <a:stretch>
            <a:fillRect/>
          </a:stretch>
        </p:blipFill>
        <p:spPr>
          <a:xfrm>
            <a:off x="7991525" y="0"/>
            <a:ext cx="1152475" cy="1152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311700" y="105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Example: Abstract Practice Worksheet</a:t>
            </a:r>
            <a:endParaRPr b="1"/>
          </a:p>
        </p:txBody>
      </p:sp>
      <p:graphicFrame>
        <p:nvGraphicFramePr>
          <p:cNvPr id="247" name="Google Shape;247;p36"/>
          <p:cNvGraphicFramePr/>
          <p:nvPr/>
        </p:nvGraphicFramePr>
        <p:xfrm>
          <a:off x="675663" y="1442275"/>
          <a:ext cx="7792675" cy="3093884"/>
        </p:xfrm>
        <a:graphic>
          <a:graphicData uri="http://schemas.openxmlformats.org/drawingml/2006/table">
            <a:tbl>
              <a:tblPr>
                <a:noFill/>
                <a:tableStyleId>{4D1CE87F-8370-412E-8717-705F2A0E55FF}</a:tableStyleId>
              </a:tblPr>
              <a:tblGrid>
                <a:gridCol w="6715050">
                  <a:extLst>
                    <a:ext uri="{9D8B030D-6E8A-4147-A177-3AD203B41FA5}">
                      <a16:colId xmlns:a16="http://schemas.microsoft.com/office/drawing/2014/main" val="20000"/>
                    </a:ext>
                  </a:extLst>
                </a:gridCol>
                <a:gridCol w="1077625">
                  <a:extLst>
                    <a:ext uri="{9D8B030D-6E8A-4147-A177-3AD203B41FA5}">
                      <a16:colId xmlns:a16="http://schemas.microsoft.com/office/drawing/2014/main" val="20001"/>
                    </a:ext>
                  </a:extLst>
                </a:gridCol>
              </a:tblGrid>
              <a:tr h="266275">
                <a:tc>
                  <a:txBody>
                    <a:bodyPr/>
                    <a:lstStyle/>
                    <a:p>
                      <a:pPr marL="0" lvl="0" indent="0" algn="l" rtl="0">
                        <a:spcBef>
                          <a:spcPts val="0"/>
                        </a:spcBef>
                        <a:spcAft>
                          <a:spcPts val="0"/>
                        </a:spcAft>
                        <a:buNone/>
                      </a:pPr>
                      <a:r>
                        <a:rPr lang="en" sz="900"/>
                        <a:t>Grading Criteria</a:t>
                      </a:r>
                      <a:endParaRPr sz="900"/>
                    </a:p>
                  </a:txBody>
                  <a:tcPr marL="91425" marR="91425" marT="91425" marB="91425">
                    <a:solidFill>
                      <a:srgbClr val="9E9E9E"/>
                    </a:solidFill>
                  </a:tcPr>
                </a:tc>
                <a:tc>
                  <a:txBody>
                    <a:bodyPr/>
                    <a:lstStyle/>
                    <a:p>
                      <a:pPr marL="0" lvl="0" indent="0" algn="l" rtl="0">
                        <a:spcBef>
                          <a:spcPts val="0"/>
                        </a:spcBef>
                        <a:spcAft>
                          <a:spcPts val="0"/>
                        </a:spcAft>
                        <a:buNone/>
                      </a:pPr>
                      <a:r>
                        <a:rPr lang="en" sz="900"/>
                        <a:t>Maximum Points</a:t>
                      </a:r>
                      <a:endParaRPr sz="900"/>
                    </a:p>
                  </a:txBody>
                  <a:tcPr marL="91425" marR="91425" marT="91425" marB="91425">
                    <a:solidFill>
                      <a:srgbClr val="9E9E9E"/>
                    </a:solidFill>
                  </a:tcPr>
                </a:tc>
                <a:extLst>
                  <a:ext uri="{0D108BD9-81ED-4DB2-BD59-A6C34878D82A}">
                    <a16:rowId xmlns:a16="http://schemas.microsoft.com/office/drawing/2014/main" val="10000"/>
                  </a:ext>
                </a:extLst>
              </a:tr>
              <a:tr h="1103075">
                <a:tc>
                  <a:txBody>
                    <a:bodyPr/>
                    <a:lstStyle/>
                    <a:p>
                      <a:pPr marL="0" lvl="0" indent="0" algn="l" rtl="0">
                        <a:lnSpc>
                          <a:spcPct val="115000"/>
                        </a:lnSpc>
                        <a:spcBef>
                          <a:spcPts val="0"/>
                        </a:spcBef>
                        <a:spcAft>
                          <a:spcPts val="0"/>
                        </a:spcAft>
                        <a:buClr>
                          <a:schemeClr val="dk1"/>
                        </a:buClr>
                        <a:buSzPts val="1100"/>
                        <a:buFont typeface="Arial"/>
                        <a:buNone/>
                      </a:pPr>
                      <a:r>
                        <a:rPr lang="en" sz="900" b="1">
                          <a:solidFill>
                            <a:schemeClr val="dk1"/>
                          </a:solidFill>
                        </a:rPr>
                        <a:t>Abstract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What is the purpose or rationale of the study?  (why they did it)</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 ●  What is the methodology? (how they did it)</a:t>
                      </a: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What are the results? (what they found)</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What is the conclusion? (what it means)</a:t>
                      </a: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900"/>
                        <a:t>Total</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9E9E9E"/>
                    </a:solidFill>
                  </a:tcPr>
                </a:tc>
                <a:extLst>
                  <a:ext uri="{0D108BD9-81ED-4DB2-BD59-A6C34878D82A}">
                    <a16:rowId xmlns:a16="http://schemas.microsoft.com/office/drawing/2014/main" val="10002"/>
                  </a:ext>
                </a:extLst>
              </a:tr>
            </a:tbl>
          </a:graphicData>
        </a:graphic>
      </p:graphicFrame>
      <p:sp>
        <p:nvSpPr>
          <p:cNvPr id="248" name="Google Shape;248;p36"/>
          <p:cNvSpPr txBox="1"/>
          <p:nvPr/>
        </p:nvSpPr>
        <p:spPr>
          <a:xfrm>
            <a:off x="308850" y="814650"/>
            <a:ext cx="8564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Instructions: </a:t>
            </a:r>
            <a:r>
              <a:rPr lang="en" sz="1100" b="1">
                <a:solidFill>
                  <a:schemeClr val="dk1"/>
                </a:solidFill>
              </a:rPr>
              <a:t>After reading the abstract, fill the information below for the following article: </a:t>
            </a:r>
            <a:r>
              <a:rPr lang="en" sz="1100">
                <a:solidFill>
                  <a:srgbClr val="A64D79"/>
                </a:solidFill>
              </a:rPr>
              <a:t>Insert the Abstract of the article here</a:t>
            </a:r>
            <a:endParaRPr sz="1100">
              <a:solidFill>
                <a:srgbClr val="A64D79"/>
              </a:solidFill>
            </a:endParaRPr>
          </a:p>
          <a:p>
            <a:pPr marL="0" lvl="0" indent="0" algn="l" rtl="0">
              <a:spcBef>
                <a:spcPts val="0"/>
              </a:spcBef>
              <a:spcAft>
                <a:spcPts val="0"/>
              </a:spcAft>
              <a:buNone/>
            </a:pPr>
            <a:endParaRPr>
              <a:solidFill>
                <a:srgbClr val="A64D79"/>
              </a:solidFill>
            </a:endParaRPr>
          </a:p>
        </p:txBody>
      </p:sp>
      <p:pic>
        <p:nvPicPr>
          <p:cNvPr id="249" name="Google Shape;249;p36"/>
          <p:cNvPicPr preferRelativeResize="0"/>
          <p:nvPr/>
        </p:nvPicPr>
        <p:blipFill>
          <a:blip r:embed="rId3">
            <a:alphaModFix/>
          </a:blip>
          <a:stretch>
            <a:fillRect/>
          </a:stretch>
        </p:blipFill>
        <p:spPr>
          <a:xfrm>
            <a:off x="8468350" y="-3625"/>
            <a:ext cx="675650" cy="675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76200" y="754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Increase Understanding When Reading Scientific Articles: Introduction (Page 2 of 5)</a:t>
            </a:r>
            <a:endParaRPr b="1"/>
          </a:p>
        </p:txBody>
      </p:sp>
      <p:sp>
        <p:nvSpPr>
          <p:cNvPr id="255" name="Google Shape;255;p37"/>
          <p:cNvSpPr txBox="1">
            <a:spLocks noGrp="1"/>
          </p:cNvSpPr>
          <p:nvPr>
            <p:ph type="body" idx="1"/>
          </p:nvPr>
        </p:nvSpPr>
        <p:spPr>
          <a:xfrm>
            <a:off x="311700" y="1152475"/>
            <a:ext cx="8670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rPr>
              <a:t>These questions can be used for in class activities with example research articles, or assignment specific research articles to guide students comprehension and understanding in reading different sections of a scientific article. These can be used in individual and small group exercises.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 sz="1500" b="1">
                <a:solidFill>
                  <a:schemeClr val="dk1"/>
                </a:solidFill>
              </a:rPr>
              <a:t>Introduction - After reading the introduction section:</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List the 10 most important terms used in the introduction and provide a definition for each term.</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Identify and describe two or three key previous studies in the introduction in your own words.</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Does the paper address a new research question and why is it important? How does it build upon previous work?</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Does the paper test a hypothesis? If so, restate it in your own words the study’s hypothesis. What predictions of the hypothesis are tested in the study? Describe a finding that would contradict the hypothesis and one that would support it.</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Does the paper aim to collect a new set of observations? Describe the new set of observations. </a:t>
            </a:r>
            <a:endParaRPr sz="1100">
              <a:solidFill>
                <a:schemeClr val="dk1"/>
              </a:solidFill>
            </a:endParaRPr>
          </a:p>
          <a:p>
            <a:pPr marL="0" lvl="0" indent="0" algn="l" rtl="0">
              <a:spcBef>
                <a:spcPts val="0"/>
              </a:spcBef>
              <a:spcAft>
                <a:spcPts val="0"/>
              </a:spcAft>
              <a:buNone/>
            </a:pPr>
            <a:r>
              <a:rPr lang="en" sz="900">
                <a:solidFill>
                  <a:schemeClr val="dk1"/>
                </a:solidFill>
              </a:rPr>
              <a:t>Information excerpted from: Gillen, CM (2007). </a:t>
            </a:r>
            <a:r>
              <a:rPr lang="en" sz="900" i="1">
                <a:solidFill>
                  <a:schemeClr val="dk1"/>
                </a:solidFill>
              </a:rPr>
              <a:t>Reading Primary Literature A Practical Guide to Evaluating Research Articles in Biology.</a:t>
            </a:r>
            <a:r>
              <a:rPr lang="en" sz="900">
                <a:solidFill>
                  <a:schemeClr val="dk1"/>
                </a:solidFill>
              </a:rPr>
              <a:t> Pearson Benjamin Cummings, San Francisco</a:t>
            </a:r>
            <a:endParaRPr sz="9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1600"/>
              </a:spcAft>
              <a:buNone/>
            </a:pPr>
            <a:endParaRPr/>
          </a:p>
        </p:txBody>
      </p:sp>
      <p:pic>
        <p:nvPicPr>
          <p:cNvPr id="256" name="Google Shape;256;p37"/>
          <p:cNvPicPr preferRelativeResize="0"/>
          <p:nvPr/>
        </p:nvPicPr>
        <p:blipFill>
          <a:blip r:embed="rId3">
            <a:alphaModFix/>
          </a:blip>
          <a:stretch>
            <a:fillRect/>
          </a:stretch>
        </p:blipFill>
        <p:spPr>
          <a:xfrm>
            <a:off x="7991525" y="0"/>
            <a:ext cx="1152475" cy="1152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29400"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Increase Understanding When Reading Scientific Articles: Methods (Page 3 of 5)</a:t>
            </a:r>
            <a:endParaRPr sz="1700"/>
          </a:p>
        </p:txBody>
      </p:sp>
      <p:sp>
        <p:nvSpPr>
          <p:cNvPr id="262" name="Google Shape;262;p38"/>
          <p:cNvSpPr txBox="1">
            <a:spLocks noGrp="1"/>
          </p:cNvSpPr>
          <p:nvPr>
            <p:ph type="body" idx="1"/>
          </p:nvPr>
        </p:nvSpPr>
        <p:spPr>
          <a:xfrm>
            <a:off x="152075" y="11948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rPr>
              <a:t>Methods - After reading the methods section:</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Identify and classify the variable studied (e.g. independent, dependent, and controlled variables).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do the authors measure the dependent variables? Were the independent variables manipulated by the investigators? How are other variables controlled? Did the investigators fail to control any important variables?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Do the materials and methods provide enough detail for another scientist to repeat the work?</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Describe the overall study design. Classify it is correlated or causative. Does the design fit well with the study's main purpose?</a:t>
            </a:r>
            <a:endParaRPr sz="1600">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r>
              <a:rPr lang="en" sz="900">
                <a:solidFill>
                  <a:schemeClr val="dk1"/>
                </a:solidFill>
              </a:rPr>
              <a:t>Information excerpted from: Gillen, CM (2007). </a:t>
            </a:r>
            <a:r>
              <a:rPr lang="en" sz="900" i="1">
                <a:solidFill>
                  <a:schemeClr val="dk1"/>
                </a:solidFill>
              </a:rPr>
              <a:t>Reading Primary Literature A Practical Guide to Evaluating Research Articles in Biology.</a:t>
            </a:r>
            <a:r>
              <a:rPr lang="en" sz="900">
                <a:solidFill>
                  <a:schemeClr val="dk1"/>
                </a:solidFill>
              </a:rPr>
              <a:t> Pearson Benjamin Cummings, San Francisco</a:t>
            </a:r>
            <a:endParaRPr sz="1100">
              <a:solidFill>
                <a:schemeClr val="dk1"/>
              </a:solidFill>
            </a:endParaRPr>
          </a:p>
        </p:txBody>
      </p:sp>
      <p:pic>
        <p:nvPicPr>
          <p:cNvPr id="263" name="Google Shape;263;p38"/>
          <p:cNvPicPr preferRelativeResize="0"/>
          <p:nvPr/>
        </p:nvPicPr>
        <p:blipFill>
          <a:blip r:embed="rId3">
            <a:alphaModFix/>
          </a:blip>
          <a:stretch>
            <a:fillRect/>
          </a:stretch>
        </p:blipFill>
        <p:spPr>
          <a:xfrm>
            <a:off x="8068600" y="0"/>
            <a:ext cx="1075400" cy="1075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29400"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Increase Understanding When Reading Scientific Articles: Results (Page 4 of 5)</a:t>
            </a:r>
            <a:endParaRPr sz="1700"/>
          </a:p>
        </p:txBody>
      </p:sp>
      <p:sp>
        <p:nvSpPr>
          <p:cNvPr id="269" name="Google Shape;269;p39"/>
          <p:cNvSpPr txBox="1">
            <a:spLocks noGrp="1"/>
          </p:cNvSpPr>
          <p:nvPr>
            <p:ph type="body" idx="1"/>
          </p:nvPr>
        </p:nvSpPr>
        <p:spPr>
          <a:xfrm>
            <a:off x="311700" y="1114650"/>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600" b="1">
                <a:solidFill>
                  <a:schemeClr val="dk1"/>
                </a:solidFill>
              </a:rPr>
              <a:t>Results - After reading the results section:</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Summarize each table or graph in the paper in a few sentences, noting trends, variability and distribution of the data. What population does the study examine? Does the study sample only part of the population? Is the sample representative of the entire population?</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well do the measurements of the sample estimate the properties of the population? </a:t>
            </a:r>
            <a:endParaRPr sz="1600">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r>
              <a:rPr lang="en" sz="900">
                <a:solidFill>
                  <a:schemeClr val="dk1"/>
                </a:solidFill>
              </a:rPr>
              <a:t>Information excerpted from: Gillen, CM (2007). </a:t>
            </a:r>
            <a:r>
              <a:rPr lang="en" sz="900" i="1">
                <a:solidFill>
                  <a:schemeClr val="dk1"/>
                </a:solidFill>
              </a:rPr>
              <a:t>Reading Primary Literature A Practical Guide to Evaluating Research Articles in Biology.</a:t>
            </a:r>
            <a:r>
              <a:rPr lang="en" sz="900">
                <a:solidFill>
                  <a:schemeClr val="dk1"/>
                </a:solidFill>
              </a:rPr>
              <a:t> Pearson Benjamin Cummings, San Francisco</a:t>
            </a:r>
            <a:endParaRPr sz="1100">
              <a:solidFill>
                <a:schemeClr val="dk1"/>
              </a:solidFill>
            </a:endParaRPr>
          </a:p>
        </p:txBody>
      </p:sp>
      <p:pic>
        <p:nvPicPr>
          <p:cNvPr id="270" name="Google Shape;270;p39"/>
          <p:cNvPicPr preferRelativeResize="0"/>
          <p:nvPr/>
        </p:nvPicPr>
        <p:blipFill>
          <a:blip r:embed="rId3">
            <a:alphaModFix/>
          </a:blip>
          <a:stretch>
            <a:fillRect/>
          </a:stretch>
        </p:blipFill>
        <p:spPr>
          <a:xfrm>
            <a:off x="8068600" y="0"/>
            <a:ext cx="1075400" cy="1075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29400"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Increase Understanding When Reading Scientific Articles: Discussion (Page 5 of 5)</a:t>
            </a:r>
            <a:endParaRPr sz="1700"/>
          </a:p>
        </p:txBody>
      </p:sp>
      <p:sp>
        <p:nvSpPr>
          <p:cNvPr id="276" name="Google Shape;276;p40"/>
          <p:cNvSpPr txBox="1">
            <a:spLocks noGrp="1"/>
          </p:cNvSpPr>
          <p:nvPr>
            <p:ph type="body" idx="1"/>
          </p:nvPr>
        </p:nvSpPr>
        <p:spPr>
          <a:xfrm>
            <a:off x="311700" y="8860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 sz="1600" b="1">
                <a:solidFill>
                  <a:schemeClr val="dk1"/>
                </a:solidFill>
              </a:rPr>
              <a:t>Discussion - After reading the discussion section:</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did the authors interpret their findings? Which results do they consider to be most important? Do they claim to support or contradict the hypothesis? Do they synthesize their findings into a coherent story?</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Do the authors address weaknesses of their methods or findings? Do they address possible criticisms?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does the study connects to previous research in the field? Is it supported by prior work? Does it contradict previous conclusions?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Do the authors propose an explanation for their findings?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are the implications of this study? Does it suggest new work needs to be done? Are there next steps that need to be accomplished?</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is your overall opinion of the study?</a:t>
            </a:r>
            <a:endParaRPr sz="16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900">
                <a:solidFill>
                  <a:schemeClr val="dk1"/>
                </a:solidFill>
              </a:rPr>
              <a:t>Information excerpted from: Gillen, CM (2007). </a:t>
            </a:r>
            <a:r>
              <a:rPr lang="en" sz="900" i="1">
                <a:solidFill>
                  <a:schemeClr val="dk1"/>
                </a:solidFill>
              </a:rPr>
              <a:t>Reading Primary Literature A Practical Guide to Evaluating Research Articles in Biology.</a:t>
            </a:r>
            <a:r>
              <a:rPr lang="en" sz="900">
                <a:solidFill>
                  <a:schemeClr val="dk1"/>
                </a:solidFill>
              </a:rPr>
              <a:t> Pearson Benjamin Cummings, San Francisco</a:t>
            </a:r>
            <a:endParaRPr sz="1100">
              <a:solidFill>
                <a:schemeClr val="dk1"/>
              </a:solidFill>
            </a:endParaRPr>
          </a:p>
        </p:txBody>
      </p:sp>
      <p:pic>
        <p:nvPicPr>
          <p:cNvPr id="277" name="Google Shape;277;p40"/>
          <p:cNvPicPr preferRelativeResize="0"/>
          <p:nvPr/>
        </p:nvPicPr>
        <p:blipFill>
          <a:blip r:embed="rId3">
            <a:alphaModFix/>
          </a:blip>
          <a:stretch>
            <a:fillRect/>
          </a:stretch>
        </p:blipFill>
        <p:spPr>
          <a:xfrm>
            <a:off x="8068600" y="0"/>
            <a:ext cx="1075400" cy="1075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Analyze &amp; Synthesize</a:t>
            </a:r>
            <a:endParaRPr b="1" dirty="0"/>
          </a:p>
        </p:txBody>
      </p:sp>
      <p:pic>
        <p:nvPicPr>
          <p:cNvPr id="5" name="Picture 2">
            <a:hlinkClick r:id="rId3" action="ppaction://hlinksldjump"/>
            <a:extLst>
              <a:ext uri="{FF2B5EF4-FFF2-40B4-BE49-F238E27FC236}">
                <a16:creationId xmlns:a16="http://schemas.microsoft.com/office/drawing/2014/main" id="{1F6C443B-8B19-7D45-A91C-EC4655319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2291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161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311700" y="190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Paraphrasing and Plagiarism </a:t>
            </a:r>
            <a:endParaRPr b="1"/>
          </a:p>
        </p:txBody>
      </p:sp>
      <p:sp>
        <p:nvSpPr>
          <p:cNvPr id="288" name="Google Shape;288;p42"/>
          <p:cNvSpPr txBox="1">
            <a:spLocks noGrp="1"/>
          </p:cNvSpPr>
          <p:nvPr>
            <p:ph type="body" idx="1"/>
          </p:nvPr>
        </p:nvSpPr>
        <p:spPr>
          <a:xfrm>
            <a:off x="69625" y="863550"/>
            <a:ext cx="8520600" cy="3416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rPr>
              <a:t>The concepts of paraphrasing and plagiarism are challenging for students to to fully understand, and often more challenging to do.  </a:t>
            </a:r>
            <a:endParaRPr sz="1500" dirty="0">
              <a:solidFill>
                <a:schemeClr val="dk1"/>
              </a:solidFill>
            </a:endParaRPr>
          </a:p>
          <a:p>
            <a:pPr marL="457200" lvl="0" indent="-323850" algn="l" rtl="0">
              <a:spcBef>
                <a:spcPts val="0"/>
              </a:spcBef>
              <a:spcAft>
                <a:spcPts val="0"/>
              </a:spcAft>
              <a:buClr>
                <a:schemeClr val="dk1"/>
              </a:buClr>
              <a:buSzPts val="1500"/>
              <a:buChar char="-"/>
            </a:pPr>
            <a:r>
              <a:rPr lang="en" sz="1500" dirty="0">
                <a:solidFill>
                  <a:schemeClr val="dk1"/>
                </a:solidFill>
              </a:rPr>
              <a:t>In an Area R course, where the students are critiquing scientific literature, there is no need to use direct quotations in their work (as opposed to quoting the words of a philosopher or from a qualitative interview). A student’s task is to read, synthesize, and </a:t>
            </a:r>
            <a:r>
              <a:rPr lang="en" sz="1500" dirty="0" err="1">
                <a:solidFill>
                  <a:schemeClr val="dk1"/>
                </a:solidFill>
              </a:rPr>
              <a:t>summarise</a:t>
            </a:r>
            <a:r>
              <a:rPr lang="en" sz="1500" dirty="0">
                <a:solidFill>
                  <a:schemeClr val="dk1"/>
                </a:solidFill>
              </a:rPr>
              <a:t> the material. Also, when a student uses a direct quote, a teacher cannot assess if the student has a true understanding of the article. </a:t>
            </a:r>
            <a:endParaRPr sz="1500" dirty="0">
              <a:solidFill>
                <a:schemeClr val="dk1"/>
              </a:solidFill>
            </a:endParaRPr>
          </a:p>
          <a:p>
            <a:pPr marL="457200" lvl="0" indent="-323850" algn="l" rtl="0">
              <a:spcBef>
                <a:spcPts val="0"/>
              </a:spcBef>
              <a:spcAft>
                <a:spcPts val="0"/>
              </a:spcAft>
              <a:buClr>
                <a:schemeClr val="dk1"/>
              </a:buClr>
              <a:buSzPts val="1500"/>
              <a:buChar char="-"/>
            </a:pPr>
            <a:r>
              <a:rPr lang="en" sz="1500" dirty="0">
                <a:solidFill>
                  <a:schemeClr val="dk1"/>
                </a:solidFill>
              </a:rPr>
              <a:t>Plagiarize definition: to steal and pass off (the ideas or words of another) as one's own : use (another's production) without crediting the source. </a:t>
            </a:r>
            <a:r>
              <a:rPr lang="en" sz="1200" dirty="0">
                <a:solidFill>
                  <a:schemeClr val="dk1"/>
                </a:solidFill>
              </a:rPr>
              <a:t>(Reference:</a:t>
            </a:r>
            <a:r>
              <a:rPr lang="en" sz="1200" dirty="0"/>
              <a:t> </a:t>
            </a:r>
            <a:r>
              <a:rPr lang="en" sz="1200" u="sng" dirty="0">
                <a:solidFill>
                  <a:schemeClr val="hlink"/>
                </a:solidFill>
                <a:hlinkClick r:id="rId3"/>
              </a:rPr>
              <a:t>https://www.merriam-webster.com/dictionary/plagiarize</a:t>
            </a:r>
            <a:r>
              <a:rPr lang="en" sz="1200" dirty="0"/>
              <a:t> </a:t>
            </a:r>
            <a:r>
              <a:rPr lang="en" sz="1200" dirty="0">
                <a:solidFill>
                  <a:schemeClr val="dk1"/>
                </a:solidFill>
              </a:rPr>
              <a:t>Accessed 2/25/21)</a:t>
            </a:r>
            <a:endParaRPr sz="1200" dirty="0">
              <a:solidFill>
                <a:schemeClr val="dk1"/>
              </a:solidFill>
            </a:endParaRPr>
          </a:p>
          <a:p>
            <a:pPr marL="457200" lvl="0" indent="-323850" algn="l" rtl="0">
              <a:spcBef>
                <a:spcPts val="0"/>
              </a:spcBef>
              <a:spcAft>
                <a:spcPts val="0"/>
              </a:spcAft>
              <a:buSzPts val="1500"/>
              <a:buChar char="-"/>
            </a:pPr>
            <a:r>
              <a:rPr lang="en" sz="1500" dirty="0">
                <a:solidFill>
                  <a:schemeClr val="dk1"/>
                </a:solidFill>
              </a:rPr>
              <a:t>Paraphrase definition: a restatement of a text, passage, or work giving the meaning in another form. </a:t>
            </a:r>
            <a:r>
              <a:rPr lang="en" sz="1200" dirty="0">
                <a:solidFill>
                  <a:schemeClr val="dk1"/>
                </a:solidFill>
              </a:rPr>
              <a:t>(Reference: </a:t>
            </a:r>
            <a:r>
              <a:rPr lang="en" sz="1200" u="sng" dirty="0">
                <a:solidFill>
                  <a:schemeClr val="accent5"/>
                </a:solidFill>
                <a:hlinkClick r:id="rId4">
                  <a:extLst>
                    <a:ext uri="{A12FA001-AC4F-418D-AE19-62706E023703}">
                      <ahyp:hlinkClr xmlns:ahyp="http://schemas.microsoft.com/office/drawing/2018/hyperlinkcolor" val="tx"/>
                    </a:ext>
                  </a:extLst>
                </a:hlinkClick>
              </a:rPr>
              <a:t>https://www.merriam-webster.com/dictionary/paraphrase</a:t>
            </a:r>
            <a:r>
              <a:rPr lang="en" sz="1200" dirty="0"/>
              <a:t> </a:t>
            </a:r>
            <a:r>
              <a:rPr lang="en" sz="1200" dirty="0">
                <a:solidFill>
                  <a:schemeClr val="dk1"/>
                </a:solidFill>
              </a:rPr>
              <a:t>Accessed 2/25/21)</a:t>
            </a:r>
            <a:endParaRPr sz="1200" dirty="0">
              <a:solidFill>
                <a:schemeClr val="dk1"/>
              </a:solidFill>
            </a:endParaRPr>
          </a:p>
          <a:p>
            <a:pPr marL="0" lvl="0" indent="0" algn="l" rtl="0">
              <a:spcBef>
                <a:spcPts val="1600"/>
              </a:spcBef>
              <a:spcAft>
                <a:spcPts val="0"/>
              </a:spcAft>
              <a:buNone/>
            </a:pPr>
            <a:r>
              <a:rPr lang="en" sz="1500" dirty="0">
                <a:solidFill>
                  <a:schemeClr val="dk1"/>
                </a:solidFill>
              </a:rPr>
              <a:t>The following slides are examples from published literature about how to work with your students to understand the concepts of paraphrasing and plagiarism.</a:t>
            </a:r>
            <a:endParaRPr sz="1500" dirty="0">
              <a:solidFill>
                <a:schemeClr val="dk1"/>
              </a:solidFill>
            </a:endParaRPr>
          </a:p>
          <a:p>
            <a:pPr marL="457200" lvl="0" indent="0" algn="l" rtl="0">
              <a:spcBef>
                <a:spcPts val="1600"/>
              </a:spcBef>
              <a:spcAft>
                <a:spcPts val="1600"/>
              </a:spcAft>
              <a:buNone/>
            </a:pPr>
            <a:endParaRPr sz="1500" dirty="0">
              <a:solidFill>
                <a:schemeClr val="dk1"/>
              </a:solidFill>
            </a:endParaRPr>
          </a:p>
        </p:txBody>
      </p:sp>
      <p:pic>
        <p:nvPicPr>
          <p:cNvPr id="289" name="Google Shape;289;p42"/>
          <p:cNvPicPr preferRelativeResize="0"/>
          <p:nvPr/>
        </p:nvPicPr>
        <p:blipFill>
          <a:blip r:embed="rId5">
            <a:alphaModFix/>
          </a:blip>
          <a:stretch>
            <a:fillRect/>
          </a:stretch>
        </p:blipFill>
        <p:spPr>
          <a:xfrm>
            <a:off x="8068600" y="0"/>
            <a:ext cx="1075400" cy="1075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Tips for Paraphrasing</a:t>
            </a:r>
            <a:endParaRPr b="1"/>
          </a:p>
        </p:txBody>
      </p:sp>
      <p:sp>
        <p:nvSpPr>
          <p:cNvPr id="295" name="Google Shape;295;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Clr>
                <a:schemeClr val="dk1"/>
              </a:buClr>
              <a:buSzPts val="1100"/>
              <a:buFont typeface="Arial"/>
              <a:buNone/>
            </a:pPr>
            <a:r>
              <a:rPr lang="en" sz="1600" b="1" dirty="0">
                <a:solidFill>
                  <a:srgbClr val="262626"/>
                </a:solidFill>
              </a:rPr>
              <a:t>Try using some of the following techniques when paraphrasing.</a:t>
            </a:r>
            <a:endParaRPr sz="1600" b="1" dirty="0">
              <a:solidFill>
                <a:srgbClr val="262626"/>
              </a:solidFill>
            </a:endParaRPr>
          </a:p>
          <a:p>
            <a:pPr marL="457200" lvl="0" indent="-330200" algn="l" rtl="0">
              <a:spcBef>
                <a:spcPts val="600"/>
              </a:spcBef>
              <a:spcAft>
                <a:spcPts val="0"/>
              </a:spcAft>
              <a:buClr>
                <a:srgbClr val="262626"/>
              </a:buClr>
              <a:buSzPts val="1600"/>
              <a:buChar char="●"/>
            </a:pPr>
            <a:r>
              <a:rPr lang="en" sz="1600" dirty="0">
                <a:solidFill>
                  <a:srgbClr val="262626"/>
                </a:solidFill>
              </a:rPr>
              <a:t>Read and reread the original document for comprehension.</a:t>
            </a:r>
            <a:endParaRPr sz="1600" dirty="0">
              <a:solidFill>
                <a:srgbClr val="262626"/>
              </a:solidFill>
            </a:endParaRPr>
          </a:p>
          <a:p>
            <a:pPr marL="457200" lvl="0" indent="-330200" algn="l" rtl="0">
              <a:spcBef>
                <a:spcPts val="0"/>
              </a:spcBef>
              <a:spcAft>
                <a:spcPts val="0"/>
              </a:spcAft>
              <a:buClr>
                <a:srgbClr val="262626"/>
              </a:buClr>
              <a:buSzPts val="1600"/>
              <a:buChar char="●"/>
            </a:pPr>
            <a:r>
              <a:rPr lang="en" sz="1600" dirty="0">
                <a:solidFill>
                  <a:srgbClr val="262626"/>
                </a:solidFill>
              </a:rPr>
              <a:t>Identify key components of the original passage.</a:t>
            </a:r>
            <a:endParaRPr sz="1600" dirty="0">
              <a:solidFill>
                <a:srgbClr val="262626"/>
              </a:solidFill>
            </a:endParaRPr>
          </a:p>
          <a:p>
            <a:pPr marL="457200" lvl="0" indent="-330200" algn="l" rtl="0">
              <a:spcBef>
                <a:spcPts val="0"/>
              </a:spcBef>
              <a:spcAft>
                <a:spcPts val="0"/>
              </a:spcAft>
              <a:buClr>
                <a:srgbClr val="262626"/>
              </a:buClr>
              <a:buSzPts val="1600"/>
              <a:buChar char="●"/>
            </a:pPr>
            <a:r>
              <a:rPr lang="en" sz="1600" dirty="0">
                <a:solidFill>
                  <a:srgbClr val="262626"/>
                </a:solidFill>
              </a:rPr>
              <a:t>Set the original document aside while generating your paraphrase.</a:t>
            </a:r>
            <a:endParaRPr sz="1600" dirty="0">
              <a:solidFill>
                <a:srgbClr val="262626"/>
              </a:solidFill>
            </a:endParaRPr>
          </a:p>
          <a:p>
            <a:pPr marL="457200" lvl="0" indent="-330200" algn="l" rtl="0">
              <a:spcBef>
                <a:spcPts val="0"/>
              </a:spcBef>
              <a:spcAft>
                <a:spcPts val="0"/>
              </a:spcAft>
              <a:buClr>
                <a:srgbClr val="262626"/>
              </a:buClr>
              <a:buSzPts val="1600"/>
              <a:buChar char="●"/>
            </a:pPr>
            <a:r>
              <a:rPr lang="en" sz="1600" dirty="0">
                <a:solidFill>
                  <a:srgbClr val="262626"/>
                </a:solidFill>
              </a:rPr>
              <a:t>Try changing the sentence structure as well as specific words.</a:t>
            </a:r>
            <a:endParaRPr sz="1600" dirty="0">
              <a:solidFill>
                <a:srgbClr val="262626"/>
              </a:solidFill>
            </a:endParaRPr>
          </a:p>
          <a:p>
            <a:pPr marL="457200" lvl="0" indent="-330200" algn="l" rtl="0">
              <a:spcBef>
                <a:spcPts val="0"/>
              </a:spcBef>
              <a:spcAft>
                <a:spcPts val="0"/>
              </a:spcAft>
              <a:buClr>
                <a:srgbClr val="262626"/>
              </a:buClr>
              <a:buSzPts val="1600"/>
              <a:buChar char="●"/>
            </a:pPr>
            <a:r>
              <a:rPr lang="en" sz="1600" dirty="0">
                <a:solidFill>
                  <a:srgbClr val="262626"/>
                </a:solidFill>
              </a:rPr>
              <a:t>Always cite your source(s).</a:t>
            </a:r>
            <a:endParaRPr sz="1600" dirty="0">
              <a:solidFill>
                <a:srgbClr val="262626"/>
              </a:solidFill>
            </a:endParaRPr>
          </a:p>
          <a:p>
            <a:pPr marL="0" lvl="0" indent="0" algn="l" rtl="0">
              <a:spcBef>
                <a:spcPts val="600"/>
              </a:spcBef>
              <a:spcAft>
                <a:spcPts val="0"/>
              </a:spcAft>
              <a:buClr>
                <a:schemeClr val="dk1"/>
              </a:buClr>
              <a:buSzPts val="1100"/>
              <a:buFont typeface="Arial"/>
              <a:buNone/>
            </a:pPr>
            <a:endParaRPr sz="1600" dirty="0">
              <a:solidFill>
                <a:srgbClr val="83992A"/>
              </a:solidFill>
            </a:endParaRPr>
          </a:p>
          <a:p>
            <a:pPr marL="0" lvl="0" indent="0" algn="l" rtl="0">
              <a:spcBef>
                <a:spcPts val="600"/>
              </a:spcBef>
              <a:spcAft>
                <a:spcPts val="0"/>
              </a:spcAft>
              <a:buClr>
                <a:schemeClr val="dk1"/>
              </a:buClr>
              <a:buSzPts val="1100"/>
              <a:buFont typeface="Arial"/>
              <a:buNone/>
            </a:pPr>
            <a:r>
              <a:rPr lang="en" sz="1600" b="1" dirty="0">
                <a:solidFill>
                  <a:srgbClr val="262626"/>
                </a:solidFill>
              </a:rPr>
              <a:t>Resource: Adapted from</a:t>
            </a:r>
            <a:r>
              <a:rPr lang="en" sz="1600" b="1" dirty="0">
                <a:solidFill>
                  <a:srgbClr val="980000"/>
                </a:solidFill>
              </a:rPr>
              <a:t> SJSU Writing Center Paraphrasing Handout </a:t>
            </a:r>
            <a:endParaRPr sz="1600" b="1" dirty="0">
              <a:solidFill>
                <a:srgbClr val="980000"/>
              </a:solidFill>
            </a:endParaRPr>
          </a:p>
          <a:p>
            <a:pPr marL="0" lvl="0" indent="0" algn="l" rtl="0">
              <a:spcBef>
                <a:spcPts val="600"/>
              </a:spcBef>
              <a:spcAft>
                <a:spcPts val="0"/>
              </a:spcAft>
              <a:buClr>
                <a:schemeClr val="dk1"/>
              </a:buClr>
              <a:buSzPts val="1100"/>
              <a:buFont typeface="Arial"/>
              <a:buNone/>
            </a:pPr>
            <a:r>
              <a:rPr lang="en" sz="1600" b="1" u="sng" dirty="0">
                <a:solidFill>
                  <a:schemeClr val="hlink"/>
                </a:solidFill>
                <a:hlinkClick r:id="rId3"/>
              </a:rPr>
              <a:t>https://pdp.sjsu.edu/writingcenter/docs/handouts/Paraphrasing.pdf</a:t>
            </a:r>
            <a:endParaRPr sz="1600" b="1" dirty="0">
              <a:solidFill>
                <a:srgbClr val="980000"/>
              </a:solidFill>
            </a:endParaRPr>
          </a:p>
          <a:p>
            <a:pPr marL="0" lvl="0" indent="0" algn="l" rtl="0">
              <a:spcBef>
                <a:spcPts val="600"/>
              </a:spcBef>
              <a:spcAft>
                <a:spcPts val="0"/>
              </a:spcAft>
              <a:buClr>
                <a:schemeClr val="dk1"/>
              </a:buClr>
              <a:buSzPts val="1100"/>
              <a:buFont typeface="Arial"/>
              <a:buNone/>
            </a:pPr>
            <a:endParaRPr sz="1600" b="1" dirty="0">
              <a:solidFill>
                <a:srgbClr val="980000"/>
              </a:solidFill>
            </a:endParaRPr>
          </a:p>
          <a:p>
            <a:pPr marL="0" lvl="0" indent="0" algn="l" rtl="0">
              <a:spcBef>
                <a:spcPts val="600"/>
              </a:spcBef>
              <a:spcAft>
                <a:spcPts val="1600"/>
              </a:spcAft>
              <a:buNone/>
            </a:pPr>
            <a:endParaRPr sz="1600" dirty="0"/>
          </a:p>
        </p:txBody>
      </p:sp>
      <p:pic>
        <p:nvPicPr>
          <p:cNvPr id="296" name="Google Shape;296;p43"/>
          <p:cNvPicPr preferRelativeResize="0"/>
          <p:nvPr/>
        </p:nvPicPr>
        <p:blipFill>
          <a:blip r:embed="rId4">
            <a:alphaModFix/>
          </a:blip>
          <a:stretch>
            <a:fillRect/>
          </a:stretch>
        </p:blipFill>
        <p:spPr>
          <a:xfrm>
            <a:off x="8018875" y="0"/>
            <a:ext cx="1067725" cy="1067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Table of Contents</a:t>
            </a:r>
            <a:endParaRPr sz="3600" b="1" dirty="0"/>
          </a:p>
        </p:txBody>
      </p:sp>
      <p:sp>
        <p:nvSpPr>
          <p:cNvPr id="70" name="Google Shape;7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ction="ppaction://hlinksldjump"/>
              </a:rPr>
              <a:t>Background and Introduction</a:t>
            </a:r>
            <a:endParaRPr dirty="0"/>
          </a:p>
          <a:p>
            <a:pPr marL="457200" lvl="0" indent="-342900" algn="l" rtl="0">
              <a:spcBef>
                <a:spcPts val="1600"/>
              </a:spcBef>
              <a:spcAft>
                <a:spcPts val="0"/>
              </a:spcAft>
              <a:buSzPts val="1800"/>
              <a:buChar char="●"/>
            </a:pPr>
            <a:r>
              <a:rPr lang="en" u="sng" dirty="0">
                <a:solidFill>
                  <a:schemeClr val="hlink"/>
                </a:solidFill>
                <a:hlinkClick r:id="rId4" action="ppaction://hlinksldjump"/>
              </a:rPr>
              <a:t>Instructor Notes</a:t>
            </a:r>
            <a:endParaRPr dirty="0"/>
          </a:p>
          <a:p>
            <a:pPr marL="457200" lvl="0" indent="-342900" algn="l" rtl="0">
              <a:spcBef>
                <a:spcPts val="0"/>
              </a:spcBef>
              <a:spcAft>
                <a:spcPts val="0"/>
              </a:spcAft>
              <a:buSzPts val="1800"/>
              <a:buChar char="●"/>
            </a:pPr>
            <a:r>
              <a:rPr lang="en" u="sng" dirty="0">
                <a:solidFill>
                  <a:schemeClr val="hlink"/>
                </a:solidFill>
                <a:hlinkClick r:id="rId5" action="ppaction://hlinksldjump"/>
              </a:rPr>
              <a:t>Introduction to Instructors</a:t>
            </a:r>
            <a:endParaRPr dirty="0"/>
          </a:p>
          <a:p>
            <a:pPr marL="0" lvl="0" indent="0" algn="l" rtl="0">
              <a:spcBef>
                <a:spcPts val="1600"/>
              </a:spcBef>
              <a:spcAft>
                <a:spcPts val="0"/>
              </a:spcAft>
              <a:buNone/>
            </a:pPr>
            <a:r>
              <a:rPr lang="en" u="sng" dirty="0">
                <a:solidFill>
                  <a:schemeClr val="hlink"/>
                </a:solidFill>
                <a:hlinkClick r:id="rId6" action="ppaction://hlinksldjump"/>
              </a:rPr>
              <a:t>Reading</a:t>
            </a:r>
            <a:endParaRPr dirty="0"/>
          </a:p>
          <a:p>
            <a:pPr marL="0" lvl="0" indent="0" algn="l" rtl="0">
              <a:spcBef>
                <a:spcPts val="1600"/>
              </a:spcBef>
              <a:spcAft>
                <a:spcPts val="0"/>
              </a:spcAft>
              <a:buNone/>
            </a:pPr>
            <a:r>
              <a:rPr lang="en" u="sng" dirty="0">
                <a:solidFill>
                  <a:schemeClr val="hlink"/>
                </a:solidFill>
                <a:hlinkClick r:id="rId7" action="ppaction://hlinksldjump"/>
              </a:rPr>
              <a:t>Analysis and Synthesis</a:t>
            </a:r>
            <a:endParaRPr dirty="0"/>
          </a:p>
          <a:p>
            <a:pPr marL="0" lvl="0" indent="0" algn="l" rtl="0">
              <a:spcBef>
                <a:spcPts val="1600"/>
              </a:spcBef>
              <a:spcAft>
                <a:spcPts val="0"/>
              </a:spcAft>
              <a:buNone/>
            </a:pPr>
            <a:r>
              <a:rPr lang="en" u="sng" dirty="0">
                <a:solidFill>
                  <a:schemeClr val="hlink"/>
                </a:solidFill>
                <a:hlinkClick r:id="rId8" action="ppaction://hlinksldjump"/>
              </a:rPr>
              <a:t>Critique</a:t>
            </a:r>
            <a:endParaRPr dirty="0"/>
          </a:p>
          <a:p>
            <a:pPr marL="0" lvl="0" indent="0" algn="l" rtl="0">
              <a:spcBef>
                <a:spcPts val="1600"/>
              </a:spcBef>
              <a:spcAft>
                <a:spcPts val="0"/>
              </a:spcAft>
              <a:buNone/>
            </a:pPr>
            <a:r>
              <a:rPr lang="en" u="sng" dirty="0">
                <a:solidFill>
                  <a:schemeClr val="hlink"/>
                </a:solidFill>
                <a:hlinkClick r:id="rId9" action="ppaction://hlinksldjump"/>
              </a:rPr>
              <a:t>Final thoughts and Resources</a:t>
            </a:r>
            <a:endParaRPr dirty="0"/>
          </a:p>
          <a:p>
            <a:pPr marL="0" lvl="0" indent="0" algn="l" rtl="0">
              <a:spcBef>
                <a:spcPts val="1600"/>
              </a:spcBef>
              <a:spcAft>
                <a:spcPts val="1600"/>
              </a:spcAft>
              <a:buNone/>
            </a:pPr>
            <a:endParaRPr dirty="0"/>
          </a:p>
        </p:txBody>
      </p:sp>
      <p:sp>
        <p:nvSpPr>
          <p:cNvPr id="71" name="Google Shape;71;p17"/>
          <p:cNvSpPr txBox="1"/>
          <p:nvPr/>
        </p:nvSpPr>
        <p:spPr>
          <a:xfrm>
            <a:off x="5399550" y="645725"/>
            <a:ext cx="6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Paraphrasing Activities</a:t>
            </a:r>
            <a:endParaRPr b="1"/>
          </a:p>
        </p:txBody>
      </p:sp>
      <p:sp>
        <p:nvSpPr>
          <p:cNvPr id="302" name="Google Shape;302;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Select activities that fit your goals and class time allotted for this unit.</a:t>
            </a:r>
            <a:endParaRPr/>
          </a:p>
          <a:p>
            <a:pPr marL="0" lvl="0" indent="0" algn="l" rtl="0">
              <a:spcBef>
                <a:spcPts val="160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Activity: Paraphrasing Option 1</a:t>
            </a:r>
            <a:endParaRPr b="1"/>
          </a:p>
          <a:p>
            <a:pPr marL="0" lvl="0" indent="0" algn="l" rtl="0">
              <a:spcBef>
                <a:spcPts val="0"/>
              </a:spcBef>
              <a:spcAft>
                <a:spcPts val="0"/>
              </a:spcAft>
              <a:buNone/>
            </a:pPr>
            <a:endParaRPr/>
          </a:p>
        </p:txBody>
      </p:sp>
      <p:sp>
        <p:nvSpPr>
          <p:cNvPr id="308" name="Google Shape;308;p45"/>
          <p:cNvSpPr txBox="1">
            <a:spLocks noGrp="1"/>
          </p:cNvSpPr>
          <p:nvPr>
            <p:ph type="body" idx="1"/>
          </p:nvPr>
        </p:nvSpPr>
        <p:spPr>
          <a:xfrm>
            <a:off x="311700" y="1185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Learning to paraphrase:</a:t>
            </a:r>
            <a:endParaRPr>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r>
              <a:rPr lang="en" sz="1700">
                <a:solidFill>
                  <a:schemeClr val="dk1"/>
                </a:solidFill>
              </a:rPr>
              <a:t>Read the following abstract. In pairs, you will then explain to your classmate what the abstract it about without referring back to the abstract itself.  </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r>
              <a:rPr lang="en" sz="1700">
                <a:solidFill>
                  <a:schemeClr val="dk1"/>
                </a:solidFill>
              </a:rPr>
              <a:t>In order to explain what you read to another person without referring back to it requires comprehension of the material. </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lnSpc>
                <a:spcPct val="100000"/>
              </a:lnSpc>
              <a:spcBef>
                <a:spcPts val="0"/>
              </a:spcBef>
              <a:spcAft>
                <a:spcPts val="0"/>
              </a:spcAft>
              <a:buNone/>
            </a:pPr>
            <a:r>
              <a:rPr lang="en" sz="2000">
                <a:solidFill>
                  <a:srgbClr val="A64D79"/>
                </a:solidFill>
              </a:rPr>
              <a:t>[This is a quick and easy option. This activity takes approximately 15 -20 minutes of class time. We have provided a sample abstract in the following slide.]</a:t>
            </a:r>
            <a:endParaRPr sz="900">
              <a:solidFill>
                <a:schemeClr val="dk1"/>
              </a:solidFill>
            </a:endParaRPr>
          </a:p>
          <a:p>
            <a:pPr marL="0" lvl="0" indent="0" algn="l" rtl="0">
              <a:spcBef>
                <a:spcPts val="0"/>
              </a:spcBef>
              <a:spcAft>
                <a:spcPts val="1600"/>
              </a:spcAft>
              <a:buNone/>
            </a:pPr>
            <a:endParaRPr/>
          </a:p>
        </p:txBody>
      </p:sp>
      <p:pic>
        <p:nvPicPr>
          <p:cNvPr id="309" name="Google Shape;309;p45"/>
          <p:cNvPicPr preferRelativeResize="0"/>
          <p:nvPr/>
        </p:nvPicPr>
        <p:blipFill>
          <a:blip r:embed="rId3">
            <a:alphaModFix/>
          </a:blip>
          <a:stretch>
            <a:fillRect/>
          </a:stretch>
        </p:blipFill>
        <p:spPr>
          <a:xfrm>
            <a:off x="7596725" y="78425"/>
            <a:ext cx="1432224" cy="14322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Activity: Paraphrasing Option 1</a:t>
            </a:r>
            <a:endParaRPr b="1"/>
          </a:p>
        </p:txBody>
      </p:sp>
      <p:sp>
        <p:nvSpPr>
          <p:cNvPr id="315" name="Google Shape;315;p46"/>
          <p:cNvSpPr txBox="1">
            <a:spLocks noGrp="1"/>
          </p:cNvSpPr>
          <p:nvPr>
            <p:ph type="body" idx="1"/>
          </p:nvPr>
        </p:nvSpPr>
        <p:spPr>
          <a:xfrm>
            <a:off x="122425" y="43882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300" b="1">
                <a:solidFill>
                  <a:srgbClr val="222222"/>
                </a:solidFill>
                <a:highlight>
                  <a:srgbClr val="FFFFFF"/>
                </a:highlight>
              </a:rPr>
              <a:t>Read the following abstract. </a:t>
            </a:r>
            <a:r>
              <a:rPr lang="en" sz="1300">
                <a:solidFill>
                  <a:schemeClr val="dk1"/>
                </a:solidFill>
              </a:rPr>
              <a:t>In pairs, you will then explain to your classmate what the abstract it about without referring back to the abstract itself.  </a:t>
            </a:r>
            <a:endParaRPr sz="1300" b="1">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1100" b="1">
                <a:solidFill>
                  <a:srgbClr val="222222"/>
                </a:solidFill>
                <a:highlight>
                  <a:srgbClr val="FFFFFF"/>
                </a:highlight>
              </a:rPr>
              <a:t>Background :</a:t>
            </a:r>
            <a:r>
              <a:rPr lang="en" sz="1100">
                <a:solidFill>
                  <a:srgbClr val="222222"/>
                </a:solidFill>
                <a:highlight>
                  <a:srgbClr val="FFFFFF"/>
                </a:highlight>
              </a:rPr>
              <a:t> Hurricane Harvey facilitated exposure to various toxic substances and floodwater throughout the greater Houston metropolitan area. Although disparities exist in this exposure and vulnerable populations can bear a disproportionate impact, no research has integrated disparities in exposure to toxic incidents following Hurricane Harvey.</a:t>
            </a:r>
            <a:endParaRPr sz="110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1100" b="1">
                <a:solidFill>
                  <a:srgbClr val="222222"/>
                </a:solidFill>
                <a:highlight>
                  <a:srgbClr val="FFFFFF"/>
                </a:highlight>
              </a:rPr>
              <a:t>Objective: </a:t>
            </a:r>
            <a:r>
              <a:rPr lang="en" sz="1100">
                <a:solidFill>
                  <a:srgbClr val="222222"/>
                </a:solidFill>
                <a:highlight>
                  <a:srgbClr val="FFFFFF"/>
                </a:highlight>
              </a:rPr>
              <a:t>The objective of this study was to analyze the relationship between flooding, socioeconomic status (SES), and toxic site incidents.</a:t>
            </a:r>
            <a:endParaRPr sz="110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1100" b="1">
                <a:solidFill>
                  <a:srgbClr val="222222"/>
                </a:solidFill>
                <a:highlight>
                  <a:srgbClr val="FFFFFF"/>
                </a:highlight>
              </a:rPr>
              <a:t>Methods:</a:t>
            </a:r>
            <a:r>
              <a:rPr lang="en" sz="1100">
                <a:solidFill>
                  <a:srgbClr val="222222"/>
                </a:solidFill>
                <a:highlight>
                  <a:srgbClr val="FFFFFF"/>
                </a:highlight>
              </a:rPr>
              <a:t> Data on toxic site locations, reported releases, and flood water depths during Hurricane Harvey in the greater Houston area were compiled from multiple sources. A multivariable logistic regression was performed to predict the odds of a toxic site release by flooding at the site, SES and racial composition of the census tract.</a:t>
            </a:r>
            <a:endParaRPr sz="110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1100" b="1">
                <a:solidFill>
                  <a:srgbClr val="222222"/>
                </a:solidFill>
                <a:highlight>
                  <a:srgbClr val="FFFFFF"/>
                </a:highlight>
              </a:rPr>
              <a:t>Results:</a:t>
            </a:r>
            <a:r>
              <a:rPr lang="en" sz="1100">
                <a:solidFill>
                  <a:srgbClr val="222222"/>
                </a:solidFill>
                <a:highlight>
                  <a:srgbClr val="FFFFFF"/>
                </a:highlight>
              </a:rPr>
              <a:t> 83 out of 1403 toxic sites (5.9%) had reported releases during Hurricane Harvey. The odds of an incident were lower in the highest SES quintile areas (OR</a:t>
            </a:r>
            <a:r>
              <a:rPr lang="en" sz="1100" baseline="-25000">
                <a:solidFill>
                  <a:srgbClr val="222222"/>
                </a:solidFill>
                <a:highlight>
                  <a:srgbClr val="FFFFFF"/>
                </a:highlight>
              </a:rPr>
              <a:t>adj</a:t>
            </a:r>
            <a:r>
              <a:rPr lang="en" sz="1100">
                <a:solidFill>
                  <a:srgbClr val="222222"/>
                </a:solidFill>
                <a:highlight>
                  <a:srgbClr val="FFFFFF"/>
                </a:highlight>
              </a:rPr>
              <a:t> = 0.06, 95% CI: 0.01–0.42) compared to the lowest SES quintile. Flooding was similar at toxic sites with and without incidents, and was distributed similarly and highest at toxic sites located in lower SES quintiles.</a:t>
            </a:r>
            <a:endParaRPr sz="1100">
              <a:solidFill>
                <a:srgbClr val="222222"/>
              </a:solidFill>
              <a:highlight>
                <a:srgbClr val="FFFFFF"/>
              </a:highlight>
            </a:endParaRPr>
          </a:p>
          <a:p>
            <a:pPr marL="0" lvl="0" indent="0" algn="l" rtl="0">
              <a:spcBef>
                <a:spcPts val="1200"/>
              </a:spcBef>
              <a:spcAft>
                <a:spcPts val="0"/>
              </a:spcAft>
              <a:buClr>
                <a:schemeClr val="dk1"/>
              </a:buClr>
              <a:buSzPts val="1100"/>
              <a:buFont typeface="Arial"/>
              <a:buNone/>
            </a:pPr>
            <a:r>
              <a:rPr lang="en" sz="1100" b="1">
                <a:solidFill>
                  <a:srgbClr val="222222"/>
                </a:solidFill>
                <a:highlight>
                  <a:srgbClr val="FFFFFF"/>
                </a:highlight>
              </a:rPr>
              <a:t>Significance:</a:t>
            </a:r>
            <a:r>
              <a:rPr lang="en" sz="1100">
                <a:solidFill>
                  <a:srgbClr val="222222"/>
                </a:solidFill>
                <a:highlight>
                  <a:srgbClr val="FFFFFF"/>
                </a:highlight>
              </a:rPr>
              <a:t> Despite similar flooding across toxic sites during Hurricane Harvey, areas with lower SES were more likely to have a toxic release during the storm, after accounting for number of toxic sites. Improving quality of maintenance, safety protocols, number of storm-resilient facilities may minimize this disproportionate exposure and its subsequent adverse outcomes among socioeconomically vulnerable populations.</a:t>
            </a:r>
            <a:endParaRPr sz="1100">
              <a:solidFill>
                <a:srgbClr val="222222"/>
              </a:solidFill>
              <a:highlight>
                <a:srgbClr val="FFFFFF"/>
              </a:highlight>
            </a:endParaRPr>
          </a:p>
          <a:p>
            <a:pPr marL="0" lvl="0" indent="0" algn="l" rtl="0">
              <a:spcBef>
                <a:spcPts val="600"/>
              </a:spcBef>
              <a:spcAft>
                <a:spcPts val="1600"/>
              </a:spcAft>
              <a:buNone/>
            </a:pPr>
            <a:endParaRPr/>
          </a:p>
        </p:txBody>
      </p:sp>
      <p:sp>
        <p:nvSpPr>
          <p:cNvPr id="316" name="Google Shape;316;p46"/>
          <p:cNvSpPr txBox="1"/>
          <p:nvPr/>
        </p:nvSpPr>
        <p:spPr>
          <a:xfrm>
            <a:off x="2683050" y="4743300"/>
            <a:ext cx="6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Abstract, slightly modified, is from: </a:t>
            </a:r>
            <a:r>
              <a:rPr lang="en" sz="1200" u="sng">
                <a:solidFill>
                  <a:srgbClr val="006699"/>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https://doi.org/10.1038/s41370-021-00324-6</a:t>
            </a:r>
            <a:endParaRPr/>
          </a:p>
        </p:txBody>
      </p:sp>
      <p:pic>
        <p:nvPicPr>
          <p:cNvPr id="317" name="Google Shape;317;p46"/>
          <p:cNvPicPr preferRelativeResize="0"/>
          <p:nvPr/>
        </p:nvPicPr>
        <p:blipFill>
          <a:blip r:embed="rId4">
            <a:alphaModFix/>
          </a:blip>
          <a:stretch>
            <a:fillRect/>
          </a:stretch>
        </p:blipFill>
        <p:spPr>
          <a:xfrm>
            <a:off x="8439000" y="0"/>
            <a:ext cx="705000" cy="705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46450" y="-2175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600"/>
              </a:spcAft>
              <a:buClr>
                <a:schemeClr val="dk1"/>
              </a:buClr>
              <a:buSzPts val="1100"/>
              <a:buFont typeface="Arial"/>
              <a:buNone/>
            </a:pPr>
            <a:r>
              <a:rPr lang="en" b="1">
                <a:solidFill>
                  <a:srgbClr val="262626"/>
                </a:solidFill>
              </a:rPr>
              <a:t>Activity:Paraphrasing Option 2- </a:t>
            </a:r>
            <a:r>
              <a:rPr lang="en" b="1"/>
              <a:t>Identify Appropriate Paraphrases</a:t>
            </a:r>
            <a:endParaRPr b="1"/>
          </a:p>
        </p:txBody>
      </p:sp>
      <p:sp>
        <p:nvSpPr>
          <p:cNvPr id="323" name="Google Shape;323;p47"/>
          <p:cNvSpPr txBox="1">
            <a:spLocks noGrp="1"/>
          </p:cNvSpPr>
          <p:nvPr>
            <p:ph type="body" idx="1"/>
          </p:nvPr>
        </p:nvSpPr>
        <p:spPr>
          <a:xfrm>
            <a:off x="228900" y="736175"/>
            <a:ext cx="8686200" cy="34539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 sz="1600" b="1">
                <a:solidFill>
                  <a:srgbClr val="262626"/>
                </a:solidFill>
              </a:rPr>
              <a:t>Original: </a:t>
            </a:r>
            <a:r>
              <a:rPr lang="en" sz="1600">
                <a:solidFill>
                  <a:srgbClr val="262626"/>
                </a:solidFill>
              </a:rPr>
              <a:t>“Color blindness is a visual defect resulting in the inability to distinguish colors. About 8% of men and 0.5% of women experience some difficulty in color perception. Color blindness is usually an inherited sex-linked characteristic, transmitted through, but recessive in, females” (Columbia Encyclopedia, 2000).</a:t>
            </a:r>
            <a:endParaRPr sz="1600">
              <a:solidFill>
                <a:srgbClr val="262626"/>
              </a:solidFill>
            </a:endParaRPr>
          </a:p>
          <a:p>
            <a:pPr marL="0" lvl="0" indent="0" algn="l" rtl="0">
              <a:spcBef>
                <a:spcPts val="600"/>
              </a:spcBef>
              <a:spcAft>
                <a:spcPts val="0"/>
              </a:spcAft>
              <a:buClr>
                <a:schemeClr val="dk1"/>
              </a:buClr>
              <a:buSzPts val="1100"/>
              <a:buFont typeface="Arial"/>
              <a:buNone/>
            </a:pPr>
            <a:r>
              <a:rPr lang="en" sz="1600" b="1">
                <a:solidFill>
                  <a:schemeClr val="dk1"/>
                </a:solidFill>
              </a:rPr>
              <a:t>The following are sample paraphrases, but which is acceptable, and which is not? Why?</a:t>
            </a:r>
            <a:endParaRPr sz="1600" b="1">
              <a:solidFill>
                <a:schemeClr val="dk1"/>
              </a:solidFill>
            </a:endParaRPr>
          </a:p>
          <a:p>
            <a:pPr marL="0" lvl="0" indent="0" algn="l" rtl="0">
              <a:spcBef>
                <a:spcPts val="600"/>
              </a:spcBef>
              <a:spcAft>
                <a:spcPts val="0"/>
              </a:spcAft>
              <a:buClr>
                <a:schemeClr val="dk1"/>
              </a:buClr>
              <a:buSzPts val="1100"/>
              <a:buFont typeface="Arial"/>
              <a:buNone/>
            </a:pPr>
            <a:r>
              <a:rPr lang="en" sz="1600">
                <a:solidFill>
                  <a:srgbClr val="83992A"/>
                </a:solidFill>
              </a:rPr>
              <a:t>•</a:t>
            </a:r>
            <a:r>
              <a:rPr lang="en" sz="1600" b="1" i="1">
                <a:solidFill>
                  <a:srgbClr val="262626"/>
                </a:solidFill>
              </a:rPr>
              <a:t>Sample 1: </a:t>
            </a:r>
            <a:r>
              <a:rPr lang="en" sz="1600">
                <a:solidFill>
                  <a:srgbClr val="262626"/>
                </a:solidFill>
              </a:rPr>
              <a:t>Color blindness is a visual impairment resulting in the disability to distinguish colors. About 8 percent of men and a half percent of women experience problems in color viewing. Color blindness is usually a hereditary sex-linked characteristic, transmitted through, but usually recessive in, women.</a:t>
            </a:r>
            <a:endParaRPr sz="1600">
              <a:solidFill>
                <a:srgbClr val="262626"/>
              </a:solidFill>
            </a:endParaRPr>
          </a:p>
          <a:p>
            <a:pPr marL="0" lvl="0" indent="0" algn="l" rtl="0">
              <a:spcBef>
                <a:spcPts val="600"/>
              </a:spcBef>
              <a:spcAft>
                <a:spcPts val="0"/>
              </a:spcAft>
              <a:buNone/>
            </a:pPr>
            <a:r>
              <a:rPr lang="en" sz="1600">
                <a:solidFill>
                  <a:srgbClr val="83992A"/>
                </a:solidFill>
              </a:rPr>
              <a:t>•</a:t>
            </a:r>
            <a:r>
              <a:rPr lang="en" sz="1600" b="1" i="1">
                <a:solidFill>
                  <a:srgbClr val="262626"/>
                </a:solidFill>
              </a:rPr>
              <a:t>Sample 2: </a:t>
            </a:r>
            <a:r>
              <a:rPr lang="en" sz="1600">
                <a:solidFill>
                  <a:srgbClr val="262626"/>
                </a:solidFill>
              </a:rPr>
              <a:t>Color blindness, affecting approximately 8% of men and 0.5% of women, is a condition characterized by difficulty in telling one color from another, most often hereditary (Columbia Encyclopedia, 2000)</a:t>
            </a:r>
            <a:endParaRPr sz="1600">
              <a:solidFill>
                <a:srgbClr val="262626"/>
              </a:solidFill>
            </a:endParaRPr>
          </a:p>
          <a:p>
            <a:pPr marL="0" lvl="0" indent="0" algn="l" rtl="0">
              <a:spcBef>
                <a:spcPts val="600"/>
              </a:spcBef>
              <a:spcAft>
                <a:spcPts val="0"/>
              </a:spcAft>
              <a:buClr>
                <a:schemeClr val="dk1"/>
              </a:buClr>
              <a:buSzPts val="1100"/>
              <a:buFont typeface="Arial"/>
              <a:buNone/>
            </a:pPr>
            <a:r>
              <a:rPr lang="en" sz="1600" b="1">
                <a:solidFill>
                  <a:srgbClr val="262626"/>
                </a:solidFill>
              </a:rPr>
              <a:t>Resource: This activity is from the SJSU Writing Center Paraphrasing Handout</a:t>
            </a:r>
            <a:endParaRPr sz="1600">
              <a:solidFill>
                <a:srgbClr val="262626"/>
              </a:solidFill>
            </a:endParaRPr>
          </a:p>
          <a:p>
            <a:pPr marL="0" lvl="0" indent="0" algn="l" rtl="0">
              <a:spcBef>
                <a:spcPts val="600"/>
              </a:spcBef>
              <a:spcAft>
                <a:spcPts val="1600"/>
              </a:spcAft>
              <a:buNone/>
            </a:pPr>
            <a:endParaRPr/>
          </a:p>
        </p:txBody>
      </p:sp>
      <p:pic>
        <p:nvPicPr>
          <p:cNvPr id="324" name="Google Shape;324;p47"/>
          <p:cNvPicPr preferRelativeResize="0"/>
          <p:nvPr/>
        </p:nvPicPr>
        <p:blipFill>
          <a:blip r:embed="rId3">
            <a:alphaModFix/>
          </a:blip>
          <a:stretch>
            <a:fillRect/>
          </a:stretch>
        </p:blipFill>
        <p:spPr>
          <a:xfrm>
            <a:off x="8305300" y="0"/>
            <a:ext cx="790450" cy="790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66775" y="-10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Activity: Paraphrasing Option 2</a:t>
            </a:r>
            <a:endParaRPr b="1"/>
          </a:p>
          <a:p>
            <a:pPr marL="0" lvl="0" indent="0" algn="l" rtl="0">
              <a:spcBef>
                <a:spcPts val="0"/>
              </a:spcBef>
              <a:spcAft>
                <a:spcPts val="0"/>
              </a:spcAft>
              <a:buNone/>
            </a:pPr>
            <a:r>
              <a:rPr lang="en" b="1"/>
              <a:t>Identify Appropriate Paraphrasing Activity </a:t>
            </a:r>
            <a:r>
              <a:rPr lang="en" b="1" i="1"/>
              <a:t>Answers</a:t>
            </a:r>
            <a:endParaRPr b="1" i="1"/>
          </a:p>
        </p:txBody>
      </p:sp>
      <p:sp>
        <p:nvSpPr>
          <p:cNvPr id="330" name="Google Shape;330;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500" b="1">
                <a:solidFill>
                  <a:srgbClr val="262626"/>
                </a:solidFill>
              </a:rPr>
              <a:t>Answer Key for Activity 2</a:t>
            </a:r>
            <a:endParaRPr sz="1500" b="1">
              <a:solidFill>
                <a:srgbClr val="262626"/>
              </a:solidFill>
            </a:endParaRPr>
          </a:p>
          <a:p>
            <a:pPr marL="0" lvl="0" indent="0" algn="l" rtl="0">
              <a:spcBef>
                <a:spcPts val="600"/>
              </a:spcBef>
              <a:spcAft>
                <a:spcPts val="0"/>
              </a:spcAft>
              <a:buClr>
                <a:schemeClr val="dk1"/>
              </a:buClr>
              <a:buSzPts val="1100"/>
              <a:buFont typeface="Arial"/>
              <a:buNone/>
            </a:pPr>
            <a:r>
              <a:rPr lang="en" sz="1500">
                <a:solidFill>
                  <a:srgbClr val="83992A"/>
                </a:solidFill>
              </a:rPr>
              <a:t>•</a:t>
            </a:r>
            <a:r>
              <a:rPr lang="en" sz="1500" b="1">
                <a:solidFill>
                  <a:schemeClr val="dk1"/>
                </a:solidFill>
              </a:rPr>
              <a:t>Sample 1 </a:t>
            </a:r>
            <a:r>
              <a:rPr lang="en" sz="1500">
                <a:solidFill>
                  <a:srgbClr val="262626"/>
                </a:solidFill>
              </a:rPr>
              <a:t>is an </a:t>
            </a:r>
            <a:r>
              <a:rPr lang="en" sz="1500" b="1">
                <a:solidFill>
                  <a:srgbClr val="262626"/>
                </a:solidFill>
              </a:rPr>
              <a:t>inappropriate paraphrase </a:t>
            </a:r>
            <a:r>
              <a:rPr lang="en" sz="1500">
                <a:solidFill>
                  <a:srgbClr val="262626"/>
                </a:solidFill>
              </a:rPr>
              <a:t>because it merely substitutes a few key words for synonyms instead of structurally changing the original source, and it additionally fails to cite the source document. This paraphrase would be considered plagiarism.</a:t>
            </a:r>
            <a:endParaRPr sz="1500">
              <a:solidFill>
                <a:srgbClr val="262626"/>
              </a:solidFill>
            </a:endParaRPr>
          </a:p>
          <a:p>
            <a:pPr marL="0" lvl="0" indent="0" algn="l" rtl="0">
              <a:spcBef>
                <a:spcPts val="600"/>
              </a:spcBef>
              <a:spcAft>
                <a:spcPts val="0"/>
              </a:spcAft>
              <a:buClr>
                <a:schemeClr val="dk1"/>
              </a:buClr>
              <a:buSzPts val="1100"/>
              <a:buFont typeface="Arial"/>
              <a:buNone/>
            </a:pPr>
            <a:r>
              <a:rPr lang="en" sz="1500">
                <a:solidFill>
                  <a:srgbClr val="83992A"/>
                </a:solidFill>
              </a:rPr>
              <a:t>•</a:t>
            </a:r>
            <a:r>
              <a:rPr lang="en" sz="1500" b="1">
                <a:solidFill>
                  <a:srgbClr val="262626"/>
                </a:solidFill>
              </a:rPr>
              <a:t>Sample 2 </a:t>
            </a:r>
            <a:r>
              <a:rPr lang="en" sz="1500">
                <a:solidFill>
                  <a:srgbClr val="262626"/>
                </a:solidFill>
              </a:rPr>
              <a:t>is an </a:t>
            </a:r>
            <a:r>
              <a:rPr lang="en" sz="1500" b="1">
                <a:solidFill>
                  <a:srgbClr val="262626"/>
                </a:solidFill>
              </a:rPr>
              <a:t>appropriate paraphrase </a:t>
            </a:r>
            <a:r>
              <a:rPr lang="en" sz="1500">
                <a:solidFill>
                  <a:srgbClr val="262626"/>
                </a:solidFill>
              </a:rPr>
              <a:t>because it cites the source document, uses different vocabulary and sentence structure, and accurately conveys the original document’s message. Remember, though, that this example is only one possible way to correctly paraphrase the passage—there are many viable options.</a:t>
            </a:r>
            <a:endParaRPr sz="1500">
              <a:solidFill>
                <a:srgbClr val="262626"/>
              </a:solidFill>
            </a:endParaRPr>
          </a:p>
          <a:p>
            <a:pPr marL="0" lvl="0" indent="0" algn="l" rtl="0">
              <a:spcBef>
                <a:spcPts val="600"/>
              </a:spcBef>
              <a:spcAft>
                <a:spcPts val="0"/>
              </a:spcAft>
              <a:buClr>
                <a:schemeClr val="dk1"/>
              </a:buClr>
              <a:buSzPts val="1100"/>
              <a:buFont typeface="Arial"/>
              <a:buNone/>
            </a:pPr>
            <a:endParaRPr sz="1500">
              <a:solidFill>
                <a:srgbClr val="83992A"/>
              </a:solidFill>
            </a:endParaRPr>
          </a:p>
          <a:p>
            <a:pPr marL="0" lvl="0" indent="0" algn="l" rtl="0">
              <a:spcBef>
                <a:spcPts val="600"/>
              </a:spcBef>
              <a:spcAft>
                <a:spcPts val="0"/>
              </a:spcAft>
              <a:buClr>
                <a:schemeClr val="dk1"/>
              </a:buClr>
              <a:buSzPts val="1100"/>
              <a:buFont typeface="Arial"/>
              <a:buNone/>
            </a:pPr>
            <a:r>
              <a:rPr lang="en" sz="1500">
                <a:solidFill>
                  <a:srgbClr val="262626"/>
                </a:solidFill>
              </a:rPr>
              <a:t>More information on paraphrasing:</a:t>
            </a:r>
            <a:endParaRPr sz="1500">
              <a:solidFill>
                <a:srgbClr val="262626"/>
              </a:solidFill>
            </a:endParaRPr>
          </a:p>
          <a:p>
            <a:pPr marL="0" lvl="0" indent="0" algn="l" rtl="0">
              <a:spcBef>
                <a:spcPts val="600"/>
              </a:spcBef>
              <a:spcAft>
                <a:spcPts val="0"/>
              </a:spcAft>
              <a:buClr>
                <a:schemeClr val="dk1"/>
              </a:buClr>
              <a:buSzPts val="1100"/>
              <a:buFont typeface="Arial"/>
              <a:buNone/>
            </a:pPr>
            <a:r>
              <a:rPr lang="en" sz="1500">
                <a:solidFill>
                  <a:srgbClr val="262626"/>
                </a:solidFill>
              </a:rPr>
              <a:t>-Paraphrasing Handout from the SJSU Writing Center : </a:t>
            </a:r>
            <a:r>
              <a:rPr lang="en" sz="1500" u="sng">
                <a:solidFill>
                  <a:schemeClr val="hlink"/>
                </a:solidFill>
                <a:hlinkClick r:id="rId3"/>
              </a:rPr>
              <a:t>https://pdp.sjsu.edu/writingcenter/docs/handouts/Paraphrasing.pdf</a:t>
            </a:r>
            <a:endParaRPr sz="1500">
              <a:solidFill>
                <a:srgbClr val="262626"/>
              </a:solidFill>
            </a:endParaRPr>
          </a:p>
          <a:p>
            <a:pPr marL="0" lvl="0" indent="0" algn="l" rtl="0">
              <a:spcBef>
                <a:spcPts val="600"/>
              </a:spcBef>
              <a:spcAft>
                <a:spcPts val="0"/>
              </a:spcAft>
              <a:buClr>
                <a:schemeClr val="dk1"/>
              </a:buClr>
              <a:buSzPts val="1100"/>
              <a:buFont typeface="Arial"/>
              <a:buNone/>
            </a:pPr>
            <a:endParaRPr sz="1500">
              <a:solidFill>
                <a:srgbClr val="262626"/>
              </a:solidFill>
            </a:endParaRPr>
          </a:p>
          <a:p>
            <a:pPr marL="0" lvl="0" indent="0" algn="l" rtl="0">
              <a:spcBef>
                <a:spcPts val="600"/>
              </a:spcBef>
              <a:spcAft>
                <a:spcPts val="1600"/>
              </a:spcAft>
              <a:buNone/>
            </a:pPr>
            <a:endParaRPr/>
          </a:p>
        </p:txBody>
      </p:sp>
      <p:pic>
        <p:nvPicPr>
          <p:cNvPr id="331" name="Google Shape;331;p48"/>
          <p:cNvPicPr preferRelativeResize="0"/>
          <p:nvPr/>
        </p:nvPicPr>
        <p:blipFill>
          <a:blip r:embed="rId4">
            <a:alphaModFix/>
          </a:blip>
          <a:stretch>
            <a:fillRect/>
          </a:stretch>
        </p:blipFill>
        <p:spPr>
          <a:xfrm>
            <a:off x="8182850" y="78425"/>
            <a:ext cx="846100" cy="846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6900" y="-65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Activity Option 3: Paraphrasing/Plagiarising Exercise</a:t>
            </a:r>
            <a:endParaRPr b="1"/>
          </a:p>
        </p:txBody>
      </p:sp>
      <p:sp>
        <p:nvSpPr>
          <p:cNvPr id="337" name="Google Shape;337;p49"/>
          <p:cNvSpPr txBox="1">
            <a:spLocks noGrp="1"/>
          </p:cNvSpPr>
          <p:nvPr>
            <p:ph type="body" idx="1"/>
          </p:nvPr>
        </p:nvSpPr>
        <p:spPr>
          <a:xfrm>
            <a:off x="247800" y="812300"/>
            <a:ext cx="8648400" cy="339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T</a:t>
            </a:r>
            <a:r>
              <a:rPr lang="en" sz="1300">
                <a:solidFill>
                  <a:srgbClr val="000000"/>
                </a:solidFill>
              </a:rPr>
              <a:t>he following exercise’s purpose is teach students how to properly paraphrase and cite sources, to use graded assignments to give them practice in paraphrasing, and to teach them about plagiarism.The original exercise, from Barry, et al. has been adapted to 3 class sessions.  </a:t>
            </a:r>
            <a:endParaRPr sz="1300">
              <a:solidFill>
                <a:srgbClr val="000000"/>
              </a:solidFill>
            </a:endParaRPr>
          </a:p>
          <a:p>
            <a:pPr marL="0" lvl="0" indent="0" algn="l" rtl="0">
              <a:spcBef>
                <a:spcPts val="1600"/>
              </a:spcBef>
              <a:spcAft>
                <a:spcPts val="0"/>
              </a:spcAft>
              <a:buNone/>
            </a:pPr>
            <a:r>
              <a:rPr lang="en" sz="1300" b="1">
                <a:solidFill>
                  <a:srgbClr val="000000"/>
                </a:solidFill>
              </a:rPr>
              <a:t>Session 1:</a:t>
            </a:r>
            <a:r>
              <a:rPr lang="en" sz="1300">
                <a:solidFill>
                  <a:srgbClr val="000000"/>
                </a:solidFill>
              </a:rPr>
              <a:t> Teach the students about paraphrasing and plagiarism. Use the “Tips for Paraphrasing” and a practice activity for this exercise. The homework is to define plagiarism and to practice paraphrasing by giving the students a quote from an important author in your respective field that is 100-125 words long. Have the students paraphrase this quote 2 different ways and to cite the source with the correct formatting. The grading criteria can include points for showing an understanding of the quote, maintaining the meaning of the quote, correct citation after the paraphrase, and correct reference format.</a:t>
            </a:r>
            <a:endParaRPr sz="1300">
              <a:solidFill>
                <a:srgbClr val="000000"/>
              </a:solidFill>
            </a:endParaRPr>
          </a:p>
          <a:p>
            <a:pPr marL="0" lvl="0" indent="0" algn="l" rtl="0">
              <a:spcBef>
                <a:spcPts val="1600"/>
              </a:spcBef>
              <a:spcAft>
                <a:spcPts val="0"/>
              </a:spcAft>
              <a:buNone/>
            </a:pPr>
            <a:r>
              <a:rPr lang="en" sz="1300" b="1">
                <a:solidFill>
                  <a:srgbClr val="000000"/>
                </a:solidFill>
              </a:rPr>
              <a:t>Session 2: </a:t>
            </a:r>
            <a:r>
              <a:rPr lang="en" sz="1300">
                <a:solidFill>
                  <a:srgbClr val="000000"/>
                </a:solidFill>
              </a:rPr>
              <a:t>Discuss and critique student paraphrasing homework. Give the students tips on how to improve. Have the students repeat the paraphrasing practice in another HW assignment (HW#2). </a:t>
            </a:r>
            <a:endParaRPr sz="1300">
              <a:solidFill>
                <a:srgbClr val="000000"/>
              </a:solidFill>
            </a:endParaRPr>
          </a:p>
          <a:p>
            <a:pPr marL="0" lvl="0" indent="0" algn="l" rtl="0">
              <a:spcBef>
                <a:spcPts val="1600"/>
              </a:spcBef>
              <a:spcAft>
                <a:spcPts val="0"/>
              </a:spcAft>
              <a:buNone/>
            </a:pPr>
            <a:r>
              <a:rPr lang="en" sz="1300" b="1">
                <a:solidFill>
                  <a:srgbClr val="000000"/>
                </a:solidFill>
              </a:rPr>
              <a:t>Session 3: </a:t>
            </a:r>
            <a:r>
              <a:rPr lang="en" sz="1300">
                <a:solidFill>
                  <a:srgbClr val="000000"/>
                </a:solidFill>
              </a:rPr>
              <a:t>Discuss and critique the the student paraphrasing HW #2. Assess the students’ ability to define plagiarism again. </a:t>
            </a:r>
            <a:endParaRPr sz="1300">
              <a:solidFill>
                <a:srgbClr val="000000"/>
              </a:solidFill>
            </a:endParaRPr>
          </a:p>
          <a:p>
            <a:pPr marL="0" lvl="0" indent="0" algn="l" rtl="0">
              <a:spcBef>
                <a:spcPts val="1600"/>
              </a:spcBef>
              <a:spcAft>
                <a:spcPts val="1600"/>
              </a:spcAft>
              <a:buNone/>
            </a:pPr>
            <a:r>
              <a:rPr lang="en" sz="1300">
                <a:solidFill>
                  <a:srgbClr val="000000"/>
                </a:solidFill>
              </a:rPr>
              <a:t>Reference: </a:t>
            </a:r>
            <a:r>
              <a:rPr lang="en" sz="1300">
                <a:solidFill>
                  <a:srgbClr val="000000"/>
                </a:solidFill>
                <a:highlight>
                  <a:srgbClr val="FFFFFF"/>
                </a:highlight>
              </a:rPr>
              <a:t>Barry, E. S. (2006). Can paraphrasing practice help students define plagiarism?. </a:t>
            </a:r>
            <a:r>
              <a:rPr lang="en" sz="1300" i="1">
                <a:solidFill>
                  <a:srgbClr val="000000"/>
                </a:solidFill>
                <a:highlight>
                  <a:srgbClr val="FFFFFF"/>
                </a:highlight>
              </a:rPr>
              <a:t>College Student Journal</a:t>
            </a:r>
            <a:r>
              <a:rPr lang="en" sz="1300">
                <a:solidFill>
                  <a:srgbClr val="000000"/>
                </a:solidFill>
                <a:highlight>
                  <a:srgbClr val="FFFFFF"/>
                </a:highlight>
              </a:rPr>
              <a:t>, </a:t>
            </a:r>
            <a:r>
              <a:rPr lang="en" sz="1300" i="1">
                <a:solidFill>
                  <a:srgbClr val="000000"/>
                </a:solidFill>
                <a:highlight>
                  <a:srgbClr val="FFFFFF"/>
                </a:highlight>
              </a:rPr>
              <a:t>40</a:t>
            </a:r>
            <a:r>
              <a:rPr lang="en" sz="1300">
                <a:solidFill>
                  <a:srgbClr val="000000"/>
                </a:solidFill>
                <a:highlight>
                  <a:srgbClr val="FFFFFF"/>
                </a:highlight>
              </a:rPr>
              <a:t>(2)</a:t>
            </a:r>
            <a:r>
              <a:rPr lang="en" sz="1300">
                <a:solidFill>
                  <a:srgbClr val="222222"/>
                </a:solidFill>
                <a:highlight>
                  <a:srgbClr val="FFFFFF"/>
                </a:highlight>
              </a:rPr>
              <a:t>.</a:t>
            </a:r>
            <a:endParaRPr sz="1300"/>
          </a:p>
        </p:txBody>
      </p:sp>
      <p:pic>
        <p:nvPicPr>
          <p:cNvPr id="338" name="Google Shape;338;p49"/>
          <p:cNvPicPr preferRelativeResize="0"/>
          <p:nvPr/>
        </p:nvPicPr>
        <p:blipFill>
          <a:blip r:embed="rId3">
            <a:alphaModFix/>
          </a:blip>
          <a:stretch>
            <a:fillRect/>
          </a:stretch>
        </p:blipFill>
        <p:spPr>
          <a:xfrm>
            <a:off x="8339200" y="78425"/>
            <a:ext cx="689750" cy="689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0"/>
          <p:cNvSpPr txBox="1">
            <a:spLocks noGrp="1"/>
          </p:cNvSpPr>
          <p:nvPr>
            <p:ph type="title"/>
          </p:nvPr>
        </p:nvSpPr>
        <p:spPr>
          <a:xfrm>
            <a:off x="166950" y="-18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Activity Option 3: Paraphrasing/Plagiarising Exercise</a:t>
            </a:r>
            <a:endParaRPr b="1"/>
          </a:p>
        </p:txBody>
      </p:sp>
      <p:sp>
        <p:nvSpPr>
          <p:cNvPr id="344" name="Google Shape;344;p50"/>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AutoNum type="arabicParenR"/>
            </a:pPr>
            <a:r>
              <a:rPr lang="en" sz="1500">
                <a:solidFill>
                  <a:schemeClr val="dk1"/>
                </a:solidFill>
              </a:rPr>
              <a:t>Define  plagiarism</a:t>
            </a:r>
            <a:endParaRPr sz="1500">
              <a:solidFill>
                <a:schemeClr val="dk1"/>
              </a:solidFill>
            </a:endParaRPr>
          </a:p>
          <a:p>
            <a:pPr marL="457200" lvl="0" indent="-323850" algn="l" rtl="0">
              <a:spcBef>
                <a:spcPts val="0"/>
              </a:spcBef>
              <a:spcAft>
                <a:spcPts val="0"/>
              </a:spcAft>
              <a:buClr>
                <a:srgbClr val="000000"/>
              </a:buClr>
              <a:buSzPts val="1500"/>
              <a:buAutoNum type="arabicParenR"/>
            </a:pPr>
            <a:r>
              <a:rPr lang="en" sz="1500">
                <a:solidFill>
                  <a:srgbClr val="000000"/>
                </a:solidFill>
              </a:rPr>
              <a:t>From the following quote, paraphrase in two different ways and provide a citation after each in APA style. </a:t>
            </a:r>
            <a:endParaRPr sz="1500">
              <a:solidFill>
                <a:srgbClr val="000000"/>
              </a:solidFill>
            </a:endParaRPr>
          </a:p>
          <a:p>
            <a:pPr marL="457200" lvl="0" indent="0" algn="l" rtl="0">
              <a:spcBef>
                <a:spcPts val="1600"/>
              </a:spcBef>
              <a:spcAft>
                <a:spcPts val="0"/>
              </a:spcAft>
              <a:buNone/>
            </a:pPr>
            <a:r>
              <a:rPr lang="en" sz="1400">
                <a:solidFill>
                  <a:schemeClr val="dk1"/>
                </a:solidFill>
                <a:highlight>
                  <a:srgbClr val="FFFFFF"/>
                </a:highlight>
                <a:latin typeface="Calibri"/>
                <a:ea typeface="Calibri"/>
                <a:cs typeface="Calibri"/>
                <a:sym typeface="Calibri"/>
              </a:rPr>
              <a:t>“Many of the pesticides have been associated with health and environmental issues, and the agricultural use of certain pesticides has been abandoned. Exposure to pesticides can be through contact with the skin, ingestion, or inhalation. The type of pesticide, the duration and route of exposure, and the individual health status (e.g., nutritional deficiencies and healthy/damaged skin) are determining factors in the possible health outcome. Within a human or animal body, pesticides may be metabolized, excreted, stored, or bioaccumulated in body fat. The numerous negative health effects that have been associated with chemical pesticides include, among other effects, dermatological, gastrointestinal, neurological, carcinogenic, respiratory, reproductive, and endocrine effects. “</a:t>
            </a:r>
            <a:endParaRPr sz="1400">
              <a:solidFill>
                <a:srgbClr val="FF0000"/>
              </a:solidFill>
            </a:endParaRPr>
          </a:p>
          <a:p>
            <a:pPr marL="0" lvl="0" indent="0" algn="l" rtl="0">
              <a:spcBef>
                <a:spcPts val="1600"/>
              </a:spcBef>
              <a:spcAft>
                <a:spcPts val="0"/>
              </a:spcAft>
              <a:buNone/>
            </a:pPr>
            <a:r>
              <a:rPr lang="en" sz="1300">
                <a:solidFill>
                  <a:schemeClr val="dk1"/>
                </a:solidFill>
              </a:rPr>
              <a:t>Quotation from: </a:t>
            </a:r>
            <a:r>
              <a:rPr lang="en" sz="1000">
                <a:solidFill>
                  <a:srgbClr val="222222"/>
                </a:solidFill>
                <a:highlight>
                  <a:srgbClr val="FFFFFF"/>
                </a:highlight>
              </a:rPr>
              <a:t>Nicolopoulou-Stamati, P., Maipas, S., Kotampasi, C., Stamatis, P., &amp; Hens, L. (2016). Chemical pesticides and human health: the urgent need for a new concept in agriculture. </a:t>
            </a:r>
            <a:r>
              <a:rPr lang="en" sz="1000" i="1">
                <a:solidFill>
                  <a:srgbClr val="222222"/>
                </a:solidFill>
                <a:highlight>
                  <a:srgbClr val="FFFFFF"/>
                </a:highlight>
              </a:rPr>
              <a:t>Frontiers in public health</a:t>
            </a:r>
            <a:r>
              <a:rPr lang="en" sz="1000">
                <a:solidFill>
                  <a:srgbClr val="222222"/>
                </a:solidFill>
                <a:highlight>
                  <a:srgbClr val="FFFFFF"/>
                </a:highlight>
              </a:rPr>
              <a:t>, </a:t>
            </a:r>
            <a:r>
              <a:rPr lang="en" sz="1000" i="1">
                <a:solidFill>
                  <a:srgbClr val="222222"/>
                </a:solidFill>
                <a:highlight>
                  <a:srgbClr val="FFFFFF"/>
                </a:highlight>
              </a:rPr>
              <a:t>4</a:t>
            </a:r>
            <a:r>
              <a:rPr lang="en" sz="1000">
                <a:solidFill>
                  <a:srgbClr val="222222"/>
                </a:solidFill>
                <a:highlight>
                  <a:srgbClr val="FFFFFF"/>
                </a:highlight>
              </a:rPr>
              <a:t>, 148.</a:t>
            </a:r>
            <a:endParaRPr sz="1300">
              <a:solidFill>
                <a:schemeClr val="dk1"/>
              </a:solidFill>
            </a:endParaRPr>
          </a:p>
          <a:p>
            <a:pPr marL="0" lvl="0" indent="0" algn="l" rtl="0">
              <a:spcBef>
                <a:spcPts val="1600"/>
              </a:spcBef>
              <a:spcAft>
                <a:spcPts val="1600"/>
              </a:spcAft>
              <a:buNone/>
            </a:pPr>
            <a:r>
              <a:rPr lang="en" sz="1200">
                <a:solidFill>
                  <a:schemeClr val="dk1"/>
                </a:solidFill>
              </a:rPr>
              <a:t>Exercise adapted from: </a:t>
            </a:r>
            <a:r>
              <a:rPr lang="en" sz="1000">
                <a:solidFill>
                  <a:srgbClr val="222222"/>
                </a:solidFill>
                <a:highlight>
                  <a:srgbClr val="FFFFFF"/>
                </a:highlight>
              </a:rPr>
              <a:t>Barry, E. S. (2006). Can paraphrasing practice help students define plagiarism?. </a:t>
            </a:r>
            <a:r>
              <a:rPr lang="en" sz="1000" i="1">
                <a:solidFill>
                  <a:srgbClr val="222222"/>
                </a:solidFill>
                <a:highlight>
                  <a:srgbClr val="FFFFFF"/>
                </a:highlight>
              </a:rPr>
              <a:t>College Student Journal</a:t>
            </a:r>
            <a:r>
              <a:rPr lang="en" sz="1000">
                <a:solidFill>
                  <a:srgbClr val="222222"/>
                </a:solidFill>
                <a:highlight>
                  <a:srgbClr val="FFFFFF"/>
                </a:highlight>
              </a:rPr>
              <a:t>, </a:t>
            </a:r>
            <a:r>
              <a:rPr lang="en" sz="1000" i="1">
                <a:solidFill>
                  <a:srgbClr val="222222"/>
                </a:solidFill>
                <a:highlight>
                  <a:srgbClr val="FFFFFF"/>
                </a:highlight>
              </a:rPr>
              <a:t>40</a:t>
            </a:r>
            <a:r>
              <a:rPr lang="en" sz="1000">
                <a:solidFill>
                  <a:srgbClr val="222222"/>
                </a:solidFill>
                <a:highlight>
                  <a:srgbClr val="FFFFFF"/>
                </a:highlight>
              </a:rPr>
              <a:t>(2).</a:t>
            </a:r>
            <a:endParaRPr sz="1200">
              <a:solidFill>
                <a:schemeClr val="dk1"/>
              </a:solidFill>
            </a:endParaRPr>
          </a:p>
        </p:txBody>
      </p:sp>
      <p:pic>
        <p:nvPicPr>
          <p:cNvPr id="345" name="Google Shape;345;p50"/>
          <p:cNvPicPr preferRelativeResize="0"/>
          <p:nvPr/>
        </p:nvPicPr>
        <p:blipFill>
          <a:blip r:embed="rId3">
            <a:alphaModFix/>
          </a:blip>
          <a:stretch>
            <a:fillRect/>
          </a:stretch>
        </p:blipFill>
        <p:spPr>
          <a:xfrm>
            <a:off x="8243825" y="78425"/>
            <a:ext cx="785124" cy="7851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Critique</a:t>
            </a:r>
            <a:endParaRPr b="1" dirty="0"/>
          </a:p>
        </p:txBody>
      </p:sp>
      <p:pic>
        <p:nvPicPr>
          <p:cNvPr id="5" name="Picture 2">
            <a:hlinkClick r:id="rId3" action="ppaction://hlinksldjump"/>
            <a:extLst>
              <a:ext uri="{FF2B5EF4-FFF2-40B4-BE49-F238E27FC236}">
                <a16:creationId xmlns:a16="http://schemas.microsoft.com/office/drawing/2014/main" id="{1F6C443B-8B19-7D45-A91C-EC4655319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2291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75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54"/>
        <p:cNvGrpSpPr/>
        <p:nvPr/>
      </p:nvGrpSpPr>
      <p:grpSpPr>
        <a:xfrm>
          <a:off x="0" y="0"/>
          <a:ext cx="0" cy="0"/>
          <a:chOff x="0" y="0"/>
          <a:chExt cx="0" cy="0"/>
        </a:xfrm>
      </p:grpSpPr>
      <p:sp>
        <p:nvSpPr>
          <p:cNvPr id="355" name="Google Shape;355;p5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Introduction to Critique</a:t>
            </a:r>
            <a:endParaRPr b="1"/>
          </a:p>
        </p:txBody>
      </p:sp>
      <p:sp>
        <p:nvSpPr>
          <p:cNvPr id="356" name="Google Shape;356;p52"/>
          <p:cNvSpPr txBox="1">
            <a:spLocks noGrp="1"/>
          </p:cNvSpPr>
          <p:nvPr>
            <p:ph type="body" idx="1"/>
          </p:nvPr>
        </p:nvSpPr>
        <p:spPr>
          <a:xfrm>
            <a:off x="311700" y="695275"/>
            <a:ext cx="8757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dirty="0">
                <a:solidFill>
                  <a:schemeClr val="dk1"/>
                </a:solidFill>
              </a:rPr>
              <a:t>Critiquing scientific literature is a challenging and formidable skill for many students. It is important to reflect on your own experience learning how to be proficient in analyzing scientific literature. Students may be more familiar with summaries of articles from previous writing assignments. Discuss the differences between a summary and a critique, and why writing the critique will help them achieve the course learning outcome: </a:t>
            </a:r>
            <a:r>
              <a:rPr lang="en" b="1" dirty="0">
                <a:solidFill>
                  <a:schemeClr val="dk1"/>
                </a:solidFill>
              </a:rPr>
              <a:t>Demonstrate an understanding of the methods and limits of scientific investigation</a:t>
            </a:r>
            <a:r>
              <a:rPr lang="en" sz="1700" dirty="0">
                <a:solidFill>
                  <a:schemeClr val="dk1"/>
                </a:solidFill>
              </a:rPr>
              <a:t>. Review the rubric with students to help guide their expectations of writing requirements.</a:t>
            </a:r>
            <a:endParaRPr sz="1700" dirty="0">
              <a:solidFill>
                <a:schemeClr val="dk1"/>
              </a:solidFill>
            </a:endParaRPr>
          </a:p>
          <a:p>
            <a:pPr marL="0" lvl="0" indent="0" algn="l" rtl="0">
              <a:spcBef>
                <a:spcPts val="0"/>
              </a:spcBef>
              <a:spcAft>
                <a:spcPts val="0"/>
              </a:spcAft>
              <a:buClr>
                <a:schemeClr val="dk1"/>
              </a:buClr>
              <a:buSzPts val="1100"/>
              <a:buFont typeface="Arial"/>
              <a:buNone/>
            </a:pPr>
            <a:endParaRPr sz="1700" dirty="0">
              <a:solidFill>
                <a:schemeClr val="dk1"/>
              </a:solidFill>
            </a:endParaRPr>
          </a:p>
          <a:p>
            <a:pPr marL="0" lvl="0" indent="0" algn="l" rtl="0">
              <a:spcBef>
                <a:spcPts val="0"/>
              </a:spcBef>
              <a:spcAft>
                <a:spcPts val="0"/>
              </a:spcAft>
              <a:buClr>
                <a:schemeClr val="dk1"/>
              </a:buClr>
              <a:buSzPts val="1100"/>
              <a:buFont typeface="Arial"/>
              <a:buNone/>
            </a:pPr>
            <a:r>
              <a:rPr lang="en" sz="1600" dirty="0">
                <a:solidFill>
                  <a:schemeClr val="dk1"/>
                </a:solidFill>
              </a:rPr>
              <a:t>This section provides student slides that include the different approaches to reviewing scientific articles: summaries and critiques, as well as the types of questions to address in each type of review. Examples of the </a:t>
            </a:r>
            <a:r>
              <a:rPr lang="en" sz="1600" u="sng" dirty="0">
                <a:solidFill>
                  <a:schemeClr val="hlink"/>
                </a:solidFill>
                <a:hlinkClick r:id="rId3" action="ppaction://hlinksldjump"/>
              </a:rPr>
              <a:t>Critiquing Scientific Literature Worksheet </a:t>
            </a:r>
            <a:r>
              <a:rPr lang="en" sz="1600" dirty="0">
                <a:solidFill>
                  <a:schemeClr val="dk1"/>
                </a:solidFill>
              </a:rPr>
              <a:t>and </a:t>
            </a:r>
            <a:r>
              <a:rPr lang="en" sz="1600" u="sng" dirty="0">
                <a:solidFill>
                  <a:schemeClr val="hlink"/>
                </a:solidFill>
                <a:hlinkClick r:id="rId4" action="ppaction://hlinksldjump"/>
              </a:rPr>
              <a:t>Critiquing Scientific Literature Writing Assignment Rubric</a:t>
            </a:r>
            <a:r>
              <a:rPr lang="en" sz="1600" u="sng" dirty="0">
                <a:solidFill>
                  <a:schemeClr val="hlink"/>
                </a:solidFill>
                <a:hlinkClick r:id="rId5"/>
              </a:rPr>
              <a:t> </a:t>
            </a:r>
            <a:r>
              <a:rPr lang="en" sz="1600" dirty="0">
                <a:solidFill>
                  <a:schemeClr val="dk1"/>
                </a:solidFill>
              </a:rPr>
              <a:t>are included in this section. Additional suggestions to support writing are also provided that complement </a:t>
            </a:r>
            <a:r>
              <a:rPr lang="en" sz="1600" u="sng" dirty="0">
                <a:solidFill>
                  <a:schemeClr val="hlink"/>
                </a:solidFill>
                <a:hlinkClick r:id="rId6" action="ppaction://hlinksldjump"/>
              </a:rPr>
              <a:t>scaffolding activities</a:t>
            </a:r>
            <a:r>
              <a:rPr lang="en" sz="1600" dirty="0">
                <a:solidFill>
                  <a:schemeClr val="dk1"/>
                </a:solidFill>
              </a:rPr>
              <a:t> previously outlined.</a:t>
            </a:r>
            <a:endParaRPr sz="1700" dirty="0">
              <a:solidFill>
                <a:schemeClr val="dk1"/>
              </a:solidFill>
            </a:endParaRPr>
          </a:p>
          <a:p>
            <a:pPr marL="0" lvl="0" indent="0" algn="l" rtl="0">
              <a:spcBef>
                <a:spcPts val="0"/>
              </a:spcBef>
              <a:spcAft>
                <a:spcPts val="0"/>
              </a:spcAft>
              <a:buClr>
                <a:schemeClr val="dk1"/>
              </a:buClr>
              <a:buSzPts val="1100"/>
              <a:buFont typeface="Arial"/>
              <a:buNone/>
            </a:pPr>
            <a:endParaRPr sz="1700" dirty="0">
              <a:solidFill>
                <a:schemeClr val="dk1"/>
              </a:solidFill>
            </a:endParaRPr>
          </a:p>
        </p:txBody>
      </p:sp>
      <p:pic>
        <p:nvPicPr>
          <p:cNvPr id="357" name="Google Shape;357;p52"/>
          <p:cNvPicPr preferRelativeResize="0"/>
          <p:nvPr/>
        </p:nvPicPr>
        <p:blipFill>
          <a:blip r:embed="rId7">
            <a:alphaModFix/>
          </a:blip>
          <a:stretch>
            <a:fillRect/>
          </a:stretch>
        </p:blipFill>
        <p:spPr>
          <a:xfrm>
            <a:off x="8274850" y="0"/>
            <a:ext cx="869150" cy="869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3"/>
          <p:cNvSpPr txBox="1">
            <a:spLocks noGrp="1"/>
          </p:cNvSpPr>
          <p:nvPr>
            <p:ph type="title"/>
          </p:nvPr>
        </p:nvSpPr>
        <p:spPr>
          <a:xfrm>
            <a:off x="184975" y="-762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Writing a Critique of a Scientific Article: Background Information</a:t>
            </a:r>
            <a:endParaRPr b="1"/>
          </a:p>
        </p:txBody>
      </p:sp>
      <p:sp>
        <p:nvSpPr>
          <p:cNvPr id="363" name="Google Shape;363;p53"/>
          <p:cNvSpPr txBox="1">
            <a:spLocks noGrp="1"/>
          </p:cNvSpPr>
          <p:nvPr>
            <p:ph type="body" idx="1"/>
          </p:nvPr>
        </p:nvSpPr>
        <p:spPr>
          <a:xfrm>
            <a:off x="311700" y="1083400"/>
            <a:ext cx="8775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There are two approaches to write a review of a scientific journal article are: </a:t>
            </a:r>
            <a:r>
              <a:rPr lang="en-US" sz="1200" u="sng" dirty="0">
                <a:solidFill>
                  <a:schemeClr val="hlink"/>
                </a:solidFill>
                <a:hlinkClick r:id="rId3" action="ppaction://hlinksldjump"/>
              </a:rPr>
              <a:t>summaries and critiques</a:t>
            </a:r>
            <a:endParaRPr sz="1200" dirty="0">
              <a:solidFill>
                <a:schemeClr val="dk1"/>
              </a:solidFill>
            </a:endParaRPr>
          </a:p>
          <a:p>
            <a:pPr marL="457200" lvl="0" indent="-304800" algn="l" rtl="0">
              <a:spcBef>
                <a:spcPts val="0"/>
              </a:spcBef>
              <a:spcAft>
                <a:spcPts val="0"/>
              </a:spcAft>
              <a:buClr>
                <a:schemeClr val="dk1"/>
              </a:buClr>
              <a:buSzPts val="1200"/>
              <a:buChar char="●"/>
            </a:pPr>
            <a:r>
              <a:rPr lang="en" sz="1200" dirty="0">
                <a:solidFill>
                  <a:schemeClr val="dk1"/>
                </a:solidFill>
              </a:rPr>
              <a:t>Both types of writing require you first read and understand an article from the primary literature about your topic. </a:t>
            </a:r>
            <a:endParaRPr sz="1200" dirty="0">
              <a:solidFill>
                <a:schemeClr val="dk1"/>
              </a:solidFill>
            </a:endParaRPr>
          </a:p>
          <a:p>
            <a:pPr marL="457200" lvl="0" indent="-304800" algn="l" rtl="0">
              <a:spcBef>
                <a:spcPts val="0"/>
              </a:spcBef>
              <a:spcAft>
                <a:spcPts val="0"/>
              </a:spcAft>
              <a:buClr>
                <a:schemeClr val="dk1"/>
              </a:buClr>
              <a:buSzPts val="1200"/>
              <a:buChar char="●"/>
            </a:pPr>
            <a:r>
              <a:rPr lang="en" sz="1200" dirty="0">
                <a:solidFill>
                  <a:schemeClr val="dk1"/>
                </a:solidFill>
              </a:rPr>
              <a:t>The summary briefly and accurately states the key points of the article for a reader who has not read the original article. </a:t>
            </a:r>
            <a:endParaRPr sz="1200" dirty="0">
              <a:solidFill>
                <a:schemeClr val="dk1"/>
              </a:solidFill>
            </a:endParaRPr>
          </a:p>
          <a:p>
            <a:pPr marL="457200" lvl="0" indent="-304800" algn="l" rtl="0">
              <a:spcBef>
                <a:spcPts val="0"/>
              </a:spcBef>
              <a:spcAft>
                <a:spcPts val="0"/>
              </a:spcAft>
              <a:buSzPts val="1200"/>
              <a:buChar char="●"/>
            </a:pPr>
            <a:r>
              <a:rPr lang="en" sz="1200" dirty="0">
                <a:solidFill>
                  <a:schemeClr val="dk1"/>
                </a:solidFill>
              </a:rPr>
              <a:t>The critique </a:t>
            </a:r>
            <a:r>
              <a:rPr lang="en" sz="1200" i="1" dirty="0">
                <a:solidFill>
                  <a:schemeClr val="dk1"/>
                </a:solidFill>
              </a:rPr>
              <a:t>begins</a:t>
            </a:r>
            <a:r>
              <a:rPr lang="en" sz="1200" dirty="0">
                <a:solidFill>
                  <a:schemeClr val="dk1"/>
                </a:solidFill>
              </a:rPr>
              <a:t> by summarizing the article and then analyzes and evaluates the author’s research. </a:t>
            </a:r>
            <a:endParaRPr sz="1200" dirty="0">
              <a:solidFill>
                <a:schemeClr val="dk1"/>
              </a:solidFill>
            </a:endParaRPr>
          </a:p>
          <a:p>
            <a:pPr marL="45720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highlight>
                  <a:srgbClr val="FFFFFF"/>
                </a:highlight>
              </a:rPr>
              <a:t>The critique is a genre of academic writing that briefly summarizes and critically evaluates a work or concept. </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A form of expository writing used to convey factual information (as opposed to creative writing, such as fiction). </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Uses a formal, academic writing style and has a clear structure, an introduction, body and conclusion. </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Writing should maintain 3rd person narrative, a professional tone, and adhere to academic writing standards, including formatting requirements (</a:t>
            </a:r>
            <a:r>
              <a:rPr lang="en" sz="1200" u="sng" dirty="0">
                <a:solidFill>
                  <a:schemeClr val="dk1"/>
                </a:solidFill>
                <a:highlight>
                  <a:srgbClr val="FFFFFF"/>
                </a:highlight>
                <a:hlinkClick r:id="rId4">
                  <a:extLst>
                    <a:ext uri="{A12FA001-AC4F-418D-AE19-62706E023703}">
                      <ahyp:hlinkClr xmlns:ahyp="http://schemas.microsoft.com/office/drawing/2018/hyperlinkcolor" val="tx"/>
                    </a:ext>
                  </a:extLst>
                </a:hlinkClick>
              </a:rPr>
              <a:t>MLA</a:t>
            </a:r>
            <a:r>
              <a:rPr lang="en" sz="1200" dirty="0">
                <a:solidFill>
                  <a:schemeClr val="dk1"/>
                </a:solidFill>
                <a:highlight>
                  <a:srgbClr val="FFFFFF"/>
                </a:highlight>
              </a:rPr>
              <a:t>, </a:t>
            </a:r>
            <a:r>
              <a:rPr lang="en" sz="1200" u="sng" dirty="0">
                <a:solidFill>
                  <a:schemeClr val="dk1"/>
                </a:solidFill>
                <a:highlight>
                  <a:srgbClr val="FFFFFF"/>
                </a:highlight>
                <a:hlinkClick r:id="rId5">
                  <a:extLst>
                    <a:ext uri="{A12FA001-AC4F-418D-AE19-62706E023703}">
                      <ahyp:hlinkClr xmlns:ahyp="http://schemas.microsoft.com/office/drawing/2018/hyperlinkcolor" val="tx"/>
                    </a:ext>
                  </a:extLst>
                </a:hlinkClick>
              </a:rPr>
              <a:t>Chicago</a:t>
            </a:r>
            <a:r>
              <a:rPr lang="en" sz="1200" dirty="0">
                <a:solidFill>
                  <a:schemeClr val="dk1"/>
                </a:solidFill>
                <a:highlight>
                  <a:srgbClr val="FFFFFF"/>
                </a:highlight>
              </a:rPr>
              <a:t>, or </a:t>
            </a:r>
            <a:r>
              <a:rPr lang="en" sz="1200" u="sng" dirty="0">
                <a:solidFill>
                  <a:schemeClr val="dk1"/>
                </a:solidFill>
                <a:highlight>
                  <a:srgbClr val="FFFFFF"/>
                </a:highlight>
                <a:hlinkClick r:id="rId6">
                  <a:extLst>
                    <a:ext uri="{A12FA001-AC4F-418D-AE19-62706E023703}">
                      <ahyp:hlinkClr xmlns:ahyp="http://schemas.microsoft.com/office/drawing/2018/hyperlinkcolor" val="tx"/>
                    </a:ext>
                  </a:extLst>
                </a:hlinkClick>
              </a:rPr>
              <a:t>APA</a:t>
            </a:r>
            <a:r>
              <a:rPr lang="en" sz="1200" dirty="0">
                <a:solidFill>
                  <a:schemeClr val="dk1"/>
                </a:solidFill>
                <a:highlight>
                  <a:srgbClr val="FFFFFF"/>
                </a:highlight>
              </a:rPr>
              <a:t>)</a:t>
            </a:r>
            <a:endParaRPr sz="1200" dirty="0">
              <a:solidFill>
                <a:schemeClr val="dk1"/>
              </a:solidFill>
              <a:highlight>
                <a:srgbClr val="FFFFFF"/>
              </a:highlight>
            </a:endParaRPr>
          </a:p>
          <a:p>
            <a:pPr marL="457200" lvl="0" indent="0" algn="l" rtl="0">
              <a:spcBef>
                <a:spcPts val="0"/>
              </a:spcBef>
              <a:spcAft>
                <a:spcPts val="0"/>
              </a:spcAft>
              <a:buNone/>
            </a:pPr>
            <a:endParaRPr sz="1200" dirty="0">
              <a:solidFill>
                <a:schemeClr val="dk1"/>
              </a:solidFill>
              <a:highlight>
                <a:srgbClr val="FFFFFF"/>
              </a:highlight>
            </a:endParaRPr>
          </a:p>
          <a:p>
            <a:pPr marL="0" lvl="0" indent="0" algn="l" rtl="0">
              <a:spcBef>
                <a:spcPts val="0"/>
              </a:spcBef>
              <a:spcAft>
                <a:spcPts val="0"/>
              </a:spcAft>
              <a:buNone/>
            </a:pPr>
            <a:r>
              <a:rPr lang="en" sz="1200" dirty="0">
                <a:solidFill>
                  <a:schemeClr val="dk1"/>
                </a:solidFill>
                <a:highlight>
                  <a:srgbClr val="FFFFFF"/>
                </a:highlight>
              </a:rPr>
              <a:t>Writing a critique on a journal article helps to develop:</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A  knowledge of the journal article’s subject area or related works.</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An understanding of the journal article’s purpose, intended audience, development of argument, and structure of evidence.</a:t>
            </a:r>
            <a:endParaRPr sz="1200" dirty="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dirty="0">
                <a:solidFill>
                  <a:schemeClr val="dk1"/>
                </a:solidFill>
                <a:highlight>
                  <a:srgbClr val="FFFFFF"/>
                </a:highlight>
              </a:rPr>
              <a:t>A recognition of the strengths and weaknesses of the work.</a:t>
            </a:r>
            <a:endParaRPr sz="1200" dirty="0">
              <a:solidFill>
                <a:schemeClr val="dk1"/>
              </a:solidFill>
              <a:highlight>
                <a:srgbClr val="FFFFFF"/>
              </a:highlight>
            </a:endParaRPr>
          </a:p>
          <a:p>
            <a:pPr marL="457200" lvl="0" indent="0" algn="l" rtl="0">
              <a:spcBef>
                <a:spcPts val="0"/>
              </a:spcBef>
              <a:spcAft>
                <a:spcPts val="0"/>
              </a:spcAft>
              <a:buNone/>
            </a:pPr>
            <a:endParaRPr sz="1000" dirty="0">
              <a:solidFill>
                <a:srgbClr val="333333"/>
              </a:solidFill>
              <a:highlight>
                <a:srgbClr val="FFFFFF"/>
              </a:highlight>
            </a:endParaRPr>
          </a:p>
          <a:p>
            <a:pPr marL="0" lvl="0" indent="0" algn="l" rtl="0">
              <a:spcBef>
                <a:spcPts val="0"/>
              </a:spcBef>
              <a:spcAft>
                <a:spcPts val="0"/>
              </a:spcAft>
              <a:buNone/>
            </a:pPr>
            <a:endParaRPr sz="800" dirty="0">
              <a:solidFill>
                <a:schemeClr val="dk1"/>
              </a:solidFill>
            </a:endParaRPr>
          </a:p>
          <a:p>
            <a:pPr marL="0" lvl="0" indent="0" algn="l" rtl="0">
              <a:spcBef>
                <a:spcPts val="0"/>
              </a:spcBef>
              <a:spcAft>
                <a:spcPts val="0"/>
              </a:spcAft>
              <a:buNone/>
            </a:pPr>
            <a:endParaRPr sz="800" dirty="0">
              <a:solidFill>
                <a:srgbClr val="333333"/>
              </a:solidFill>
              <a:highlight>
                <a:srgbClr val="FFFFFF"/>
              </a:highlight>
            </a:endParaRPr>
          </a:p>
          <a:p>
            <a:pPr marL="457200" lvl="0" indent="0" algn="l" rtl="0">
              <a:spcBef>
                <a:spcPts val="0"/>
              </a:spcBef>
              <a:spcAft>
                <a:spcPts val="0"/>
              </a:spcAft>
              <a:buNone/>
            </a:pPr>
            <a:endParaRPr sz="1000" dirty="0">
              <a:solidFill>
                <a:srgbClr val="FF00FF"/>
              </a:solidFill>
            </a:endParaRPr>
          </a:p>
          <a:p>
            <a:pPr marL="0" lvl="0" indent="0" algn="l" rtl="0">
              <a:spcBef>
                <a:spcPts val="0"/>
              </a:spcBef>
              <a:spcAft>
                <a:spcPts val="1600"/>
              </a:spcAft>
              <a:buNone/>
            </a:pPr>
            <a:endParaRPr sz="1700" dirty="0"/>
          </a:p>
        </p:txBody>
      </p:sp>
      <p:pic>
        <p:nvPicPr>
          <p:cNvPr id="364" name="Google Shape;364;p53"/>
          <p:cNvPicPr preferRelativeResize="0"/>
          <p:nvPr/>
        </p:nvPicPr>
        <p:blipFill>
          <a:blip r:embed="rId7">
            <a:alphaModFix/>
          </a:blip>
          <a:stretch>
            <a:fillRect/>
          </a:stretch>
        </p:blipFill>
        <p:spPr>
          <a:xfrm>
            <a:off x="7841550" y="0"/>
            <a:ext cx="1245050" cy="1245050"/>
          </a:xfrm>
          <a:prstGeom prst="rect">
            <a:avLst/>
          </a:prstGeom>
          <a:noFill/>
          <a:ln>
            <a:noFill/>
          </a:ln>
        </p:spPr>
      </p:pic>
      <p:sp>
        <p:nvSpPr>
          <p:cNvPr id="365" name="Google Shape;365;p53"/>
          <p:cNvSpPr txBox="1"/>
          <p:nvPr/>
        </p:nvSpPr>
        <p:spPr>
          <a:xfrm>
            <a:off x="0" y="4596950"/>
            <a:ext cx="9144000" cy="5487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Clr>
                <a:schemeClr val="dk1"/>
              </a:buClr>
              <a:buSzPts val="1100"/>
              <a:buFont typeface="Arial"/>
              <a:buNone/>
            </a:pPr>
            <a:endParaRPr sz="1100">
              <a:solidFill>
                <a:srgbClr val="333333"/>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900">
                <a:solidFill>
                  <a:srgbClr val="333333"/>
                </a:solidFill>
                <a:highlight>
                  <a:schemeClr val="lt1"/>
                </a:highlight>
              </a:rPr>
              <a:t>Information excerpted from</a:t>
            </a:r>
            <a:r>
              <a:rPr lang="en" sz="1100">
                <a:solidFill>
                  <a:srgbClr val="333333"/>
                </a:solidFill>
                <a:highlight>
                  <a:schemeClr val="lt1"/>
                </a:highlight>
              </a:rPr>
              <a:t> </a:t>
            </a:r>
            <a:r>
              <a:rPr lang="en" sz="900" u="sng">
                <a:solidFill>
                  <a:schemeClr val="accent5"/>
                </a:solidFill>
                <a:hlinkClick r:id="rId8">
                  <a:extLst>
                    <a:ext uri="{A12FA001-AC4F-418D-AE19-62706E023703}">
                      <ahyp:hlinkClr xmlns:ahyp="http://schemas.microsoft.com/office/drawing/2018/hyperlinkcolor" val="tx"/>
                    </a:ext>
                  </a:extLst>
                </a:hlinkClick>
              </a:rPr>
              <a:t>https://twp.duke.edu/sites/twp.duke.edu/files/file-attachments/scientific-article-review.original.pdf</a:t>
            </a:r>
            <a:r>
              <a:rPr lang="en" sz="900">
                <a:solidFill>
                  <a:schemeClr val="dk1"/>
                </a:solidFill>
              </a:rPr>
              <a:t>; </a:t>
            </a:r>
            <a:r>
              <a:rPr lang="en" sz="900">
                <a:solidFill>
                  <a:srgbClr val="333333"/>
                </a:solidFill>
                <a:highlight>
                  <a:schemeClr val="lt1"/>
                </a:highlight>
              </a:rPr>
              <a:t>https://www.citewrite.qut.edu.au/write/critique.html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Background &amp; Introduction</a:t>
            </a:r>
            <a:endParaRPr b="1" dirty="0"/>
          </a:p>
        </p:txBody>
      </p:sp>
      <p:pic>
        <p:nvPicPr>
          <p:cNvPr id="1026" name="Picture 2">
            <a:hlinkClick r:id="rId3" action="ppaction://hlinksldjump"/>
            <a:extLst>
              <a:ext uri="{FF2B5EF4-FFF2-40B4-BE49-F238E27FC236}">
                <a16:creationId xmlns:a16="http://schemas.microsoft.com/office/drawing/2014/main" id="{CB3442C3-749B-3343-8A98-80813530A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2291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aphicFrame>
        <p:nvGraphicFramePr>
          <p:cNvPr id="370" name="Google Shape;370;p54"/>
          <p:cNvGraphicFramePr/>
          <p:nvPr/>
        </p:nvGraphicFramePr>
        <p:xfrm>
          <a:off x="136138" y="586950"/>
          <a:ext cx="8871725" cy="4258200"/>
        </p:xfrm>
        <a:graphic>
          <a:graphicData uri="http://schemas.openxmlformats.org/drawingml/2006/table">
            <a:tbl>
              <a:tblPr>
                <a:noFill/>
                <a:tableStyleId>{4D1CE87F-8370-412E-8717-705F2A0E55FF}</a:tableStyleId>
              </a:tblPr>
              <a:tblGrid>
                <a:gridCol w="1284475">
                  <a:extLst>
                    <a:ext uri="{9D8B030D-6E8A-4147-A177-3AD203B41FA5}">
                      <a16:colId xmlns:a16="http://schemas.microsoft.com/office/drawing/2014/main" val="20000"/>
                    </a:ext>
                  </a:extLst>
                </a:gridCol>
                <a:gridCol w="3084950">
                  <a:extLst>
                    <a:ext uri="{9D8B030D-6E8A-4147-A177-3AD203B41FA5}">
                      <a16:colId xmlns:a16="http://schemas.microsoft.com/office/drawing/2014/main" val="20001"/>
                    </a:ext>
                  </a:extLst>
                </a:gridCol>
                <a:gridCol w="4502300">
                  <a:extLst>
                    <a:ext uri="{9D8B030D-6E8A-4147-A177-3AD203B41FA5}">
                      <a16:colId xmlns:a16="http://schemas.microsoft.com/office/drawing/2014/main" val="20002"/>
                    </a:ext>
                  </a:extLst>
                </a:gridCol>
              </a:tblGrid>
              <a:tr h="265300">
                <a:tc>
                  <a:txBody>
                    <a:bodyPr/>
                    <a:lstStyle/>
                    <a:p>
                      <a:pPr marL="0" lvl="0" indent="0" algn="l" rtl="0">
                        <a:spcBef>
                          <a:spcPts val="0"/>
                        </a:spcBef>
                        <a:spcAft>
                          <a:spcPts val="0"/>
                        </a:spcAft>
                        <a:buNone/>
                      </a:pPr>
                      <a:r>
                        <a:rPr lang="en" sz="1000"/>
                        <a:t>Section</a:t>
                      </a:r>
                      <a:endParaRPr sz="1000"/>
                    </a:p>
                  </a:txBody>
                  <a:tcPr marL="91425" marR="91425" marT="91425" marB="91425">
                    <a:solidFill>
                      <a:schemeClr val="lt2"/>
                    </a:solidFill>
                  </a:tcPr>
                </a:tc>
                <a:tc>
                  <a:txBody>
                    <a:bodyPr/>
                    <a:lstStyle/>
                    <a:p>
                      <a:pPr marL="0" lvl="0" indent="0" algn="l" rtl="0">
                        <a:spcBef>
                          <a:spcPts val="0"/>
                        </a:spcBef>
                        <a:spcAft>
                          <a:spcPts val="0"/>
                        </a:spcAft>
                        <a:buNone/>
                      </a:pPr>
                      <a:r>
                        <a:rPr lang="en" sz="1000"/>
                        <a:t>Summary</a:t>
                      </a:r>
                      <a:endParaRPr sz="1000"/>
                    </a:p>
                  </a:txBody>
                  <a:tcPr marL="91425" marR="91425" marT="91425" marB="91425">
                    <a:solidFill>
                      <a:schemeClr val="lt2"/>
                    </a:solidFill>
                  </a:tcPr>
                </a:tc>
                <a:tc>
                  <a:txBody>
                    <a:bodyPr/>
                    <a:lstStyle/>
                    <a:p>
                      <a:pPr marL="0" lvl="0" indent="0" algn="l" rtl="0">
                        <a:spcBef>
                          <a:spcPts val="0"/>
                        </a:spcBef>
                        <a:spcAft>
                          <a:spcPts val="0"/>
                        </a:spcAft>
                        <a:buNone/>
                      </a:pPr>
                      <a:r>
                        <a:rPr lang="en" sz="1000"/>
                        <a:t>Critique</a:t>
                      </a:r>
                      <a:endParaRPr sz="1000"/>
                    </a:p>
                  </a:txBody>
                  <a:tcPr marL="91425" marR="91425" marT="91425" marB="91425">
                    <a:solidFill>
                      <a:schemeClr val="lt2"/>
                    </a:solidFill>
                  </a:tcPr>
                </a:tc>
                <a:extLst>
                  <a:ext uri="{0D108BD9-81ED-4DB2-BD59-A6C34878D82A}">
                    <a16:rowId xmlns:a16="http://schemas.microsoft.com/office/drawing/2014/main" val="10000"/>
                  </a:ext>
                </a:extLst>
              </a:tr>
              <a:tr h="730000">
                <a:tc>
                  <a:txBody>
                    <a:bodyPr/>
                    <a:lstStyle/>
                    <a:p>
                      <a:pPr marL="0" lvl="0" indent="0" algn="l" rtl="0">
                        <a:spcBef>
                          <a:spcPts val="0"/>
                        </a:spcBef>
                        <a:spcAft>
                          <a:spcPts val="0"/>
                        </a:spcAft>
                        <a:buNone/>
                      </a:pPr>
                      <a:r>
                        <a:rPr lang="en" sz="1000"/>
                        <a:t>Introduction</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What is the overall purpose of the research?</a:t>
                      </a:r>
                      <a:endParaRPr sz="1000"/>
                    </a:p>
                    <a:p>
                      <a:pPr marL="457200" lvl="0" indent="-292100" algn="l" rtl="0">
                        <a:spcBef>
                          <a:spcPts val="0"/>
                        </a:spcBef>
                        <a:spcAft>
                          <a:spcPts val="0"/>
                        </a:spcAft>
                        <a:buSzPts val="1000"/>
                        <a:buChar char="●"/>
                      </a:pPr>
                      <a:r>
                        <a:rPr lang="en" sz="1000"/>
                        <a:t>How does the research fit into the context of its field?</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Is the purpose of the study clearly stated? </a:t>
                      </a:r>
                      <a:endParaRPr sz="1000"/>
                    </a:p>
                    <a:p>
                      <a:pPr marL="457200" lvl="0" indent="-292100" algn="l" rtl="0">
                        <a:spcBef>
                          <a:spcPts val="0"/>
                        </a:spcBef>
                        <a:spcAft>
                          <a:spcPts val="0"/>
                        </a:spcAft>
                        <a:buSzPts val="1000"/>
                        <a:buChar char="●"/>
                      </a:pPr>
                      <a:r>
                        <a:rPr lang="en" sz="1000"/>
                        <a:t>Are the ideas novel/original?</a:t>
                      </a:r>
                      <a:endParaRPr sz="1000"/>
                    </a:p>
                    <a:p>
                      <a:pPr marL="457200" lvl="0" indent="-292100" algn="l" rtl="0">
                        <a:spcBef>
                          <a:spcPts val="0"/>
                        </a:spcBef>
                        <a:spcAft>
                          <a:spcPts val="0"/>
                        </a:spcAft>
                        <a:buSzPts val="1000"/>
                        <a:buChar char="●"/>
                      </a:pPr>
                      <a:r>
                        <a:rPr lang="en" sz="1000"/>
                        <a:t>Has relevant background information been provided?</a:t>
                      </a:r>
                      <a:endParaRPr sz="1000"/>
                    </a:p>
                  </a:txBody>
                  <a:tcPr marL="91425" marR="91425" marT="91425" marB="91425"/>
                </a:tc>
                <a:extLst>
                  <a:ext uri="{0D108BD9-81ED-4DB2-BD59-A6C34878D82A}">
                    <a16:rowId xmlns:a16="http://schemas.microsoft.com/office/drawing/2014/main" val="10001"/>
                  </a:ext>
                </a:extLst>
              </a:tr>
              <a:tr h="483625">
                <a:tc>
                  <a:txBody>
                    <a:bodyPr/>
                    <a:lstStyle/>
                    <a:p>
                      <a:pPr marL="0" lvl="0" indent="0" algn="l" rtl="0">
                        <a:spcBef>
                          <a:spcPts val="0"/>
                        </a:spcBef>
                        <a:spcAft>
                          <a:spcPts val="0"/>
                        </a:spcAft>
                        <a:buNone/>
                      </a:pPr>
                      <a:r>
                        <a:rPr lang="en" sz="1000"/>
                        <a:t>Methods</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What was the general experimental approach?</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Did the authors use appropriate measurements and procedures? Is the authors’ approach needed to answer the question of the paper?</a:t>
                      </a:r>
                      <a:endParaRPr sz="100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sz="1000"/>
                        <a:t>Results</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What are the key findings?</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Did the authors obtain the expected results?</a:t>
                      </a:r>
                      <a:endParaRPr sz="1000"/>
                    </a:p>
                    <a:p>
                      <a:pPr marL="457200" lvl="0" indent="-292100" algn="l" rtl="0">
                        <a:spcBef>
                          <a:spcPts val="0"/>
                        </a:spcBef>
                        <a:spcAft>
                          <a:spcPts val="0"/>
                        </a:spcAft>
                        <a:buSzPts val="1000"/>
                        <a:buChar char="●"/>
                      </a:pPr>
                      <a:r>
                        <a:rPr lang="en" sz="1000"/>
                        <a:t>Are the results correctly interpreted and were all controls met?</a:t>
                      </a:r>
                      <a:endParaRPr sz="1000"/>
                    </a:p>
                    <a:p>
                      <a:pPr marL="457200" lvl="0" indent="-292100" algn="l" rtl="0">
                        <a:spcBef>
                          <a:spcPts val="0"/>
                        </a:spcBef>
                        <a:spcAft>
                          <a:spcPts val="0"/>
                        </a:spcAft>
                        <a:buSzPts val="1000"/>
                        <a:buChar char="●"/>
                      </a:pPr>
                      <a:r>
                        <a:rPr lang="en" sz="1000"/>
                        <a:t>If some assumptions are made, are they realistic?</a:t>
                      </a:r>
                      <a:endParaRPr sz="1000"/>
                    </a:p>
                    <a:p>
                      <a:pPr marL="457200" lvl="0" indent="-292100" algn="l" rtl="0">
                        <a:spcBef>
                          <a:spcPts val="0"/>
                        </a:spcBef>
                        <a:spcAft>
                          <a:spcPts val="0"/>
                        </a:spcAft>
                        <a:buSzPts val="1000"/>
                        <a:buChar char="●"/>
                      </a:pPr>
                      <a:r>
                        <a:rPr lang="en" sz="1000"/>
                        <a:t>Are figures and tables explained clearly?</a:t>
                      </a:r>
                      <a:endParaRPr sz="1000"/>
                    </a:p>
                    <a:p>
                      <a:pPr marL="457200" lvl="0" indent="-292100" algn="l" rtl="0">
                        <a:spcBef>
                          <a:spcPts val="0"/>
                        </a:spcBef>
                        <a:spcAft>
                          <a:spcPts val="0"/>
                        </a:spcAft>
                        <a:buSzPts val="1000"/>
                        <a:buChar char="●"/>
                      </a:pPr>
                      <a:r>
                        <a:rPr lang="en" sz="1000"/>
                        <a:t>Are the key findings clear?</a:t>
                      </a:r>
                      <a:endParaRPr sz="1000"/>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spcBef>
                          <a:spcPts val="0"/>
                        </a:spcBef>
                        <a:spcAft>
                          <a:spcPts val="0"/>
                        </a:spcAft>
                        <a:buNone/>
                      </a:pPr>
                      <a:r>
                        <a:rPr lang="en" sz="1000"/>
                        <a:t>Discussion</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How are the reported findings different or better?</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Has the overall research question been answered? </a:t>
                      </a:r>
                      <a:endParaRPr sz="1000"/>
                    </a:p>
                    <a:p>
                      <a:pPr marL="457200" lvl="0" indent="-292100" algn="l" rtl="0">
                        <a:spcBef>
                          <a:spcPts val="0"/>
                        </a:spcBef>
                        <a:spcAft>
                          <a:spcPts val="0"/>
                        </a:spcAft>
                        <a:buSzPts val="1000"/>
                        <a:buChar char="●"/>
                      </a:pPr>
                      <a:r>
                        <a:rPr lang="en" sz="1000"/>
                        <a:t>Is it clear how the research fits into the context of its field?</a:t>
                      </a:r>
                      <a:endParaRPr sz="1000"/>
                    </a:p>
                    <a:p>
                      <a:pPr marL="457200" lvl="0" indent="-292100" algn="l" rtl="0">
                        <a:spcBef>
                          <a:spcPts val="0"/>
                        </a:spcBef>
                        <a:spcAft>
                          <a:spcPts val="0"/>
                        </a:spcAft>
                        <a:buSzPts val="1000"/>
                        <a:buChar char="●"/>
                      </a:pPr>
                      <a:r>
                        <a:rPr lang="en" sz="1000"/>
                        <a:t>Does the work make an important contribution to the field?</a:t>
                      </a:r>
                      <a:endParaRPr sz="1000"/>
                    </a:p>
                  </a:txBody>
                  <a:tcPr marL="91425" marR="91425" marT="91425" marB="91425"/>
                </a:tc>
                <a:extLst>
                  <a:ext uri="{0D108BD9-81ED-4DB2-BD59-A6C34878D82A}">
                    <a16:rowId xmlns:a16="http://schemas.microsoft.com/office/drawing/2014/main" val="10004"/>
                  </a:ext>
                </a:extLst>
              </a:tr>
              <a:tr h="668225">
                <a:tc>
                  <a:txBody>
                    <a:bodyPr/>
                    <a:lstStyle/>
                    <a:p>
                      <a:pPr marL="0" lvl="0" indent="0" algn="l" rtl="0">
                        <a:spcBef>
                          <a:spcPts val="0"/>
                        </a:spcBef>
                        <a:spcAft>
                          <a:spcPts val="0"/>
                        </a:spcAft>
                        <a:buNone/>
                      </a:pPr>
                      <a:r>
                        <a:rPr lang="en" sz="1000"/>
                        <a:t>Conclusions</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What are the major conclusions drawn from the findings?</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Are the major conclusions drawn from the findings justified?</a:t>
                      </a:r>
                      <a:endParaRPr sz="1000"/>
                    </a:p>
                    <a:p>
                      <a:pPr marL="457200" lvl="0" indent="-292100" algn="l" rtl="0">
                        <a:spcBef>
                          <a:spcPts val="0"/>
                        </a:spcBef>
                        <a:spcAft>
                          <a:spcPts val="0"/>
                        </a:spcAft>
                        <a:buSzPts val="1000"/>
                        <a:buChar char="●"/>
                      </a:pPr>
                      <a:r>
                        <a:rPr lang="en" sz="1000"/>
                        <a:t>What would you add to the conclusion?</a:t>
                      </a:r>
                      <a:endParaRPr sz="1000"/>
                    </a:p>
                    <a:p>
                      <a:pPr marL="457200" lvl="0" indent="-292100" algn="l" rtl="0">
                        <a:spcBef>
                          <a:spcPts val="0"/>
                        </a:spcBef>
                        <a:spcAft>
                          <a:spcPts val="0"/>
                        </a:spcAft>
                        <a:buSzPts val="1000"/>
                        <a:buChar char="●"/>
                      </a:pPr>
                      <a:r>
                        <a:rPr lang="en" sz="1000"/>
                        <a:t>What would you say differently?</a:t>
                      </a:r>
                      <a:endParaRPr sz="1000"/>
                    </a:p>
                  </a:txBody>
                  <a:tcPr marL="91425" marR="91425" marT="91425" marB="91425"/>
                </a:tc>
                <a:extLst>
                  <a:ext uri="{0D108BD9-81ED-4DB2-BD59-A6C34878D82A}">
                    <a16:rowId xmlns:a16="http://schemas.microsoft.com/office/drawing/2014/main" val="10005"/>
                  </a:ext>
                </a:extLst>
              </a:tr>
              <a:tr h="389725">
                <a:tc>
                  <a:txBody>
                    <a:bodyPr/>
                    <a:lstStyle/>
                    <a:p>
                      <a:pPr marL="0" lvl="0" indent="0" algn="l" rtl="0">
                        <a:spcBef>
                          <a:spcPts val="0"/>
                        </a:spcBef>
                        <a:spcAft>
                          <a:spcPts val="0"/>
                        </a:spcAft>
                        <a:buNone/>
                      </a:pPr>
                      <a:r>
                        <a:rPr lang="en" sz="1000"/>
                        <a:t>Importance</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What is the overall importance of the work?</a:t>
                      </a:r>
                      <a:endParaRPr sz="1000"/>
                    </a:p>
                  </a:txBody>
                  <a:tcPr marL="91425" marR="91425" marT="91425" marB="91425"/>
                </a:tc>
                <a:tc>
                  <a:txBody>
                    <a:bodyPr/>
                    <a:lstStyle/>
                    <a:p>
                      <a:pPr marL="457200" lvl="0" indent="-292100" algn="l" rtl="0">
                        <a:spcBef>
                          <a:spcPts val="0"/>
                        </a:spcBef>
                        <a:spcAft>
                          <a:spcPts val="0"/>
                        </a:spcAft>
                        <a:buSzPts val="1000"/>
                        <a:buChar char="●"/>
                      </a:pPr>
                      <a:r>
                        <a:rPr lang="en" sz="1000"/>
                        <a:t>How important is the work?</a:t>
                      </a:r>
                      <a:endParaRPr sz="1000"/>
                    </a:p>
                  </a:txBody>
                  <a:tcPr marL="91425" marR="91425" marT="91425" marB="91425"/>
                </a:tc>
                <a:extLst>
                  <a:ext uri="{0D108BD9-81ED-4DB2-BD59-A6C34878D82A}">
                    <a16:rowId xmlns:a16="http://schemas.microsoft.com/office/drawing/2014/main" val="10006"/>
                  </a:ext>
                </a:extLst>
              </a:tr>
            </a:tbl>
          </a:graphicData>
        </a:graphic>
      </p:graphicFrame>
      <p:sp>
        <p:nvSpPr>
          <p:cNvPr id="371" name="Google Shape;371;p54"/>
          <p:cNvSpPr txBox="1"/>
          <p:nvPr/>
        </p:nvSpPr>
        <p:spPr>
          <a:xfrm>
            <a:off x="228925" y="4703800"/>
            <a:ext cx="6285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br>
              <a:rPr lang="en" sz="1000">
                <a:solidFill>
                  <a:srgbClr val="333333"/>
                </a:solidFill>
                <a:highlight>
                  <a:srgbClr val="FFFFFF"/>
                </a:highlight>
              </a:rPr>
            </a:br>
            <a:r>
              <a:rPr lang="en" sz="900">
                <a:solidFill>
                  <a:srgbClr val="333333"/>
                </a:solidFill>
                <a:highlight>
                  <a:srgbClr val="FFFFFF"/>
                </a:highlight>
              </a:rPr>
              <a:t>Information excerpted from Hofman, A. (2021) </a:t>
            </a:r>
            <a:r>
              <a:rPr lang="en" sz="900" i="1">
                <a:solidFill>
                  <a:srgbClr val="333333"/>
                </a:solidFill>
                <a:highlight>
                  <a:srgbClr val="FFFFFF"/>
                </a:highlight>
              </a:rPr>
              <a:t>Writing in the Biological Sciences</a:t>
            </a:r>
            <a:r>
              <a:rPr lang="en" sz="900">
                <a:solidFill>
                  <a:srgbClr val="333333"/>
                </a:solidFill>
                <a:highlight>
                  <a:srgbClr val="FFFFFF"/>
                </a:highlight>
              </a:rPr>
              <a:t>, 4e Oxford University Press</a:t>
            </a:r>
            <a:endParaRPr sz="1300"/>
          </a:p>
        </p:txBody>
      </p:sp>
      <p:sp>
        <p:nvSpPr>
          <p:cNvPr id="372" name="Google Shape;372;p54"/>
          <p:cNvSpPr txBox="1"/>
          <p:nvPr/>
        </p:nvSpPr>
        <p:spPr>
          <a:xfrm>
            <a:off x="81100" y="0"/>
            <a:ext cx="8027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t>Summary vs. Critique Questions to Answer</a:t>
            </a:r>
            <a:endParaRPr sz="2800" b="1"/>
          </a:p>
        </p:txBody>
      </p:sp>
      <p:pic>
        <p:nvPicPr>
          <p:cNvPr id="373" name="Google Shape;373;p54"/>
          <p:cNvPicPr preferRelativeResize="0"/>
          <p:nvPr/>
        </p:nvPicPr>
        <p:blipFill>
          <a:blip r:embed="rId3">
            <a:alphaModFix/>
          </a:blip>
          <a:stretch>
            <a:fillRect/>
          </a:stretch>
        </p:blipFill>
        <p:spPr>
          <a:xfrm>
            <a:off x="7841550" y="0"/>
            <a:ext cx="1245050" cy="1245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5"/>
          <p:cNvSpPr txBox="1">
            <a:spLocks noGrp="1"/>
          </p:cNvSpPr>
          <p:nvPr>
            <p:ph type="title"/>
          </p:nvPr>
        </p:nvSpPr>
        <p:spPr>
          <a:xfrm>
            <a:off x="0" y="-53075"/>
            <a:ext cx="894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Example: Critiquing Scientific Literature </a:t>
            </a:r>
            <a:endParaRPr b="1"/>
          </a:p>
          <a:p>
            <a:pPr marL="0" lvl="0" indent="0" algn="l" rtl="0">
              <a:spcBef>
                <a:spcPts val="0"/>
              </a:spcBef>
              <a:spcAft>
                <a:spcPts val="0"/>
              </a:spcAft>
              <a:buNone/>
            </a:pPr>
            <a:r>
              <a:rPr lang="en" b="1"/>
              <a:t>Worksheet</a:t>
            </a:r>
            <a:endParaRPr b="1"/>
          </a:p>
        </p:txBody>
      </p:sp>
      <p:graphicFrame>
        <p:nvGraphicFramePr>
          <p:cNvPr id="379" name="Google Shape;379;p55"/>
          <p:cNvGraphicFramePr/>
          <p:nvPr/>
        </p:nvGraphicFramePr>
        <p:xfrm>
          <a:off x="675663" y="1442275"/>
          <a:ext cx="7792675" cy="3590394"/>
        </p:xfrm>
        <a:graphic>
          <a:graphicData uri="http://schemas.openxmlformats.org/drawingml/2006/table">
            <a:tbl>
              <a:tblPr>
                <a:noFill/>
                <a:tableStyleId>{4D1CE87F-8370-412E-8717-705F2A0E55FF}</a:tableStyleId>
              </a:tblPr>
              <a:tblGrid>
                <a:gridCol w="6715050">
                  <a:extLst>
                    <a:ext uri="{9D8B030D-6E8A-4147-A177-3AD203B41FA5}">
                      <a16:colId xmlns:a16="http://schemas.microsoft.com/office/drawing/2014/main" val="20000"/>
                    </a:ext>
                  </a:extLst>
                </a:gridCol>
                <a:gridCol w="1077625">
                  <a:extLst>
                    <a:ext uri="{9D8B030D-6E8A-4147-A177-3AD203B41FA5}">
                      <a16:colId xmlns:a16="http://schemas.microsoft.com/office/drawing/2014/main" val="20001"/>
                    </a:ext>
                  </a:extLst>
                </a:gridCol>
              </a:tblGrid>
              <a:tr h="266275">
                <a:tc>
                  <a:txBody>
                    <a:bodyPr/>
                    <a:lstStyle/>
                    <a:p>
                      <a:pPr marL="0" lvl="0" indent="0" algn="l" rtl="0">
                        <a:spcBef>
                          <a:spcPts val="0"/>
                        </a:spcBef>
                        <a:spcAft>
                          <a:spcPts val="0"/>
                        </a:spcAft>
                        <a:buNone/>
                      </a:pPr>
                      <a:r>
                        <a:rPr lang="en" sz="900"/>
                        <a:t>Grading Criteria</a:t>
                      </a:r>
                      <a:endParaRPr sz="900"/>
                    </a:p>
                  </a:txBody>
                  <a:tcPr marL="91425" marR="91425" marT="91425" marB="91425">
                    <a:solidFill>
                      <a:srgbClr val="9E9E9E"/>
                    </a:solidFill>
                  </a:tcPr>
                </a:tc>
                <a:tc>
                  <a:txBody>
                    <a:bodyPr/>
                    <a:lstStyle/>
                    <a:p>
                      <a:pPr marL="0" lvl="0" indent="0" algn="l" rtl="0">
                        <a:spcBef>
                          <a:spcPts val="0"/>
                        </a:spcBef>
                        <a:spcAft>
                          <a:spcPts val="0"/>
                        </a:spcAft>
                        <a:buNone/>
                      </a:pPr>
                      <a:r>
                        <a:rPr lang="en" sz="900"/>
                        <a:t>Maximum Points</a:t>
                      </a:r>
                      <a:endParaRPr sz="900"/>
                    </a:p>
                  </a:txBody>
                  <a:tcPr marL="91425" marR="91425" marT="91425" marB="91425">
                    <a:solidFill>
                      <a:srgbClr val="9E9E9E"/>
                    </a:solidFill>
                  </a:tcPr>
                </a:tc>
                <a:extLst>
                  <a:ext uri="{0D108BD9-81ED-4DB2-BD59-A6C34878D82A}">
                    <a16:rowId xmlns:a16="http://schemas.microsoft.com/office/drawing/2014/main" val="10000"/>
                  </a:ext>
                </a:extLst>
              </a:tr>
              <a:tr h="1103075">
                <a:tc>
                  <a:txBody>
                    <a:bodyPr/>
                    <a:lstStyle/>
                    <a:p>
                      <a:pPr marL="0" lvl="0" indent="0" algn="l" rtl="0">
                        <a:lnSpc>
                          <a:spcPct val="115000"/>
                        </a:lnSpc>
                        <a:spcBef>
                          <a:spcPts val="0"/>
                        </a:spcBef>
                        <a:spcAft>
                          <a:spcPts val="0"/>
                        </a:spcAft>
                        <a:buClr>
                          <a:schemeClr val="dk1"/>
                        </a:buClr>
                        <a:buSzPts val="1100"/>
                        <a:buFont typeface="Arial"/>
                        <a:buNone/>
                      </a:pPr>
                      <a:r>
                        <a:rPr lang="en" sz="900" b="1">
                          <a:solidFill>
                            <a:schemeClr val="dk1"/>
                          </a:solidFill>
                        </a:rPr>
                        <a:t>Overview</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What is the name of the article you are critiquing?</a:t>
                      </a: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 ●  What is the journal title?</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Who are the authors?</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  What is the environmental health topic that the researchers analyzed?</a:t>
                      </a: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 ●  What is the research question? (what were the researchers trying to find out?)</a:t>
                      </a: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1"/>
                  </a:ext>
                </a:extLst>
              </a:tr>
              <a:tr h="1362025">
                <a:tc>
                  <a:txBody>
                    <a:bodyPr/>
                    <a:lstStyle/>
                    <a:p>
                      <a:pPr marL="0" lvl="0" indent="0" algn="l" rtl="0">
                        <a:lnSpc>
                          <a:spcPct val="115000"/>
                        </a:lnSpc>
                        <a:spcBef>
                          <a:spcPts val="0"/>
                        </a:spcBef>
                        <a:spcAft>
                          <a:spcPts val="0"/>
                        </a:spcAft>
                        <a:buClr>
                          <a:schemeClr val="dk1"/>
                        </a:buClr>
                        <a:buSzPts val="1100"/>
                        <a:buFont typeface="Arial"/>
                        <a:buNone/>
                      </a:pPr>
                      <a:r>
                        <a:rPr lang="en" sz="900" b="1">
                          <a:solidFill>
                            <a:schemeClr val="dk1"/>
                          </a:solidFill>
                        </a:rPr>
                        <a:t>Scientific and social context of the study</a:t>
                      </a:r>
                      <a:endParaRPr sz="900" b="1">
                        <a:solidFill>
                          <a:schemeClr val="dk1"/>
                        </a:solidFill>
                      </a:endParaRPr>
                    </a:p>
                    <a:p>
                      <a:pPr marL="0" lvl="0" indent="0" algn="l" rtl="0">
                        <a:lnSpc>
                          <a:spcPct val="115000"/>
                        </a:lnSpc>
                        <a:spcBef>
                          <a:spcPts val="0"/>
                        </a:spcBef>
                        <a:spcAft>
                          <a:spcPts val="0"/>
                        </a:spcAft>
                        <a:buNone/>
                      </a:pPr>
                      <a:r>
                        <a:rPr lang="en" sz="900">
                          <a:solidFill>
                            <a:schemeClr val="dk1"/>
                          </a:solidFill>
                        </a:rPr>
                        <a:t>●  According to the introduction, describe the health trend of concern being observed. Who is affected by this?</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Describe the causal hypothesis regarding the association between exposures and health conditions that is being investigated. </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Specify any scientific evidence used at the time of publication of the article. Is the scientific community in agreement with the exposure and health effect of interest, why or why not?</a:t>
                      </a:r>
                      <a:endParaRPr sz="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900">
                          <a:solidFill>
                            <a:schemeClr val="dk1"/>
                          </a:solidFill>
                        </a:rPr>
                        <a:t>●  What individuals/populations are at high risk of the environmental/occupational hazard and were these high risk populations targeted as part of the study?  </a:t>
                      </a: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  What are any related policies &amp; governmental agencies (local, state, and/or national) involved?</a:t>
                      </a: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2"/>
                  </a:ext>
                </a:extLst>
              </a:tr>
              <a:tr h="305675">
                <a:tc>
                  <a:txBody>
                    <a:bodyPr/>
                    <a:lstStyle/>
                    <a:p>
                      <a:pPr marL="0" lvl="0" indent="0" algn="l" rtl="0">
                        <a:lnSpc>
                          <a:spcPct val="115000"/>
                        </a:lnSpc>
                        <a:spcBef>
                          <a:spcPts val="0"/>
                        </a:spcBef>
                        <a:spcAft>
                          <a:spcPts val="0"/>
                        </a:spcAft>
                        <a:buNone/>
                      </a:pPr>
                      <a:r>
                        <a:rPr lang="en" sz="900" b="1">
                          <a:solidFill>
                            <a:schemeClr val="dk1"/>
                          </a:solidFill>
                        </a:rPr>
                        <a:t>References in</a:t>
                      </a:r>
                      <a:r>
                        <a:rPr lang="en" sz="900" b="1">
                          <a:solidFill>
                            <a:srgbClr val="A64D79"/>
                          </a:solidFill>
                        </a:rPr>
                        <a:t> APA formatting (7</a:t>
                      </a:r>
                      <a:r>
                        <a:rPr lang="en" sz="900" b="1" baseline="30000">
                          <a:solidFill>
                            <a:srgbClr val="A64D79"/>
                          </a:solidFill>
                        </a:rPr>
                        <a:t>th</a:t>
                      </a:r>
                      <a:r>
                        <a:rPr lang="en" sz="900" b="1">
                          <a:solidFill>
                            <a:srgbClr val="A64D79"/>
                          </a:solidFill>
                        </a:rPr>
                        <a:t> edition) </a:t>
                      </a:r>
                      <a:r>
                        <a:rPr lang="en" sz="900">
                          <a:solidFill>
                            <a:srgbClr val="A64D79"/>
                          </a:solidFill>
                        </a:rPr>
                        <a:t>Should reference the journal article and any other sources </a:t>
                      </a:r>
                      <a:r>
                        <a:rPr lang="en" sz="900" i="1">
                          <a:solidFill>
                            <a:srgbClr val="A64D79"/>
                          </a:solidFill>
                        </a:rPr>
                        <a:t>using APA format</a:t>
                      </a:r>
                      <a:endParaRPr sz="900">
                        <a:solidFill>
                          <a:srgbClr val="A64D79"/>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900"/>
                        <a:t>Total</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E9E9E"/>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E9E9E"/>
                    </a:solidFill>
                  </a:tcPr>
                </a:tc>
                <a:extLst>
                  <a:ext uri="{0D108BD9-81ED-4DB2-BD59-A6C34878D82A}">
                    <a16:rowId xmlns:a16="http://schemas.microsoft.com/office/drawing/2014/main" val="10004"/>
                  </a:ext>
                </a:extLst>
              </a:tr>
            </a:tbl>
          </a:graphicData>
        </a:graphic>
      </p:graphicFrame>
      <p:sp>
        <p:nvSpPr>
          <p:cNvPr id="380" name="Google Shape;380;p55"/>
          <p:cNvSpPr txBox="1"/>
          <p:nvPr/>
        </p:nvSpPr>
        <p:spPr>
          <a:xfrm>
            <a:off x="308850" y="814650"/>
            <a:ext cx="8564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Instructions: </a:t>
            </a:r>
            <a:r>
              <a:rPr lang="en" sz="1100" b="1">
                <a:solidFill>
                  <a:schemeClr val="dk1"/>
                </a:solidFill>
              </a:rPr>
              <a:t>After reading the article, fill the information below for the following article: </a:t>
            </a:r>
            <a:r>
              <a:rPr lang="en" sz="1100">
                <a:solidFill>
                  <a:srgbClr val="A64D79"/>
                </a:solidFill>
              </a:rPr>
              <a:t>FILL IN THE TITLE AND DETAILS OF THE ARTICLE (in the appropriate format for your course e.g. APA, MLA, Chicago)</a:t>
            </a:r>
            <a:endParaRPr sz="1100">
              <a:solidFill>
                <a:srgbClr val="A64D79"/>
              </a:solidFill>
            </a:endParaRPr>
          </a:p>
          <a:p>
            <a:pPr marL="0" lvl="0" indent="0" algn="l" rtl="0">
              <a:spcBef>
                <a:spcPts val="0"/>
              </a:spcBef>
              <a:spcAft>
                <a:spcPts val="0"/>
              </a:spcAft>
              <a:buNone/>
            </a:pPr>
            <a:endParaRPr>
              <a:solidFill>
                <a:srgbClr val="A64D79"/>
              </a:solidFill>
            </a:endParaRPr>
          </a:p>
        </p:txBody>
      </p:sp>
      <p:pic>
        <p:nvPicPr>
          <p:cNvPr id="381" name="Google Shape;381;p55"/>
          <p:cNvPicPr preferRelativeResize="0"/>
          <p:nvPr/>
        </p:nvPicPr>
        <p:blipFill>
          <a:blip r:embed="rId3">
            <a:alphaModFix/>
          </a:blip>
          <a:stretch>
            <a:fillRect/>
          </a:stretch>
        </p:blipFill>
        <p:spPr>
          <a:xfrm>
            <a:off x="8468350" y="-3625"/>
            <a:ext cx="675650" cy="675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6"/>
          <p:cNvSpPr txBox="1">
            <a:spLocks noGrp="1"/>
          </p:cNvSpPr>
          <p:nvPr>
            <p:ph type="title"/>
          </p:nvPr>
        </p:nvSpPr>
        <p:spPr>
          <a:xfrm>
            <a:off x="6900" y="-30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rgbClr val="2D3B45"/>
                </a:solidFill>
              </a:rPr>
              <a:t>Example: Critiquing Scientific Literature Writing Assignment Rubric</a:t>
            </a:r>
            <a:endParaRPr sz="3800"/>
          </a:p>
        </p:txBody>
      </p:sp>
      <p:graphicFrame>
        <p:nvGraphicFramePr>
          <p:cNvPr id="387" name="Google Shape;387;p56"/>
          <p:cNvGraphicFramePr/>
          <p:nvPr/>
        </p:nvGraphicFramePr>
        <p:xfrm>
          <a:off x="185850" y="391950"/>
          <a:ext cx="8759225" cy="4729300"/>
        </p:xfrm>
        <a:graphic>
          <a:graphicData uri="http://schemas.openxmlformats.org/drawingml/2006/table">
            <a:tbl>
              <a:tblPr>
                <a:noFill/>
                <a:tableStyleId>{4D1CE87F-8370-412E-8717-705F2A0E55FF}</a:tableStyleId>
              </a:tblPr>
              <a:tblGrid>
                <a:gridCol w="1507025">
                  <a:extLst>
                    <a:ext uri="{9D8B030D-6E8A-4147-A177-3AD203B41FA5}">
                      <a16:colId xmlns:a16="http://schemas.microsoft.com/office/drawing/2014/main" val="20000"/>
                    </a:ext>
                  </a:extLst>
                </a:gridCol>
                <a:gridCol w="7252200">
                  <a:extLst>
                    <a:ext uri="{9D8B030D-6E8A-4147-A177-3AD203B41FA5}">
                      <a16:colId xmlns:a16="http://schemas.microsoft.com/office/drawing/2014/main" val="20001"/>
                    </a:ext>
                  </a:extLst>
                </a:gridCol>
              </a:tblGrid>
              <a:tr h="275275">
                <a:tc>
                  <a:txBody>
                    <a:bodyPr/>
                    <a:lstStyle/>
                    <a:p>
                      <a:pPr marL="0" lvl="0" indent="0" algn="l" rtl="0">
                        <a:spcBef>
                          <a:spcPts val="0"/>
                        </a:spcBef>
                        <a:spcAft>
                          <a:spcPts val="0"/>
                        </a:spcAft>
                        <a:buNone/>
                      </a:pPr>
                      <a:r>
                        <a:rPr lang="en" sz="1000"/>
                        <a:t>Section</a:t>
                      </a:r>
                      <a:endParaRPr sz="1000"/>
                    </a:p>
                  </a:txBody>
                  <a:tcPr marL="91425" marR="91425" marT="91425" marB="91425">
                    <a:solidFill>
                      <a:schemeClr val="lt2"/>
                    </a:solidFill>
                  </a:tcPr>
                </a:tc>
                <a:tc>
                  <a:txBody>
                    <a:bodyPr/>
                    <a:lstStyle/>
                    <a:p>
                      <a:pPr marL="0" lvl="0" indent="0" algn="l" rtl="0">
                        <a:spcBef>
                          <a:spcPts val="0"/>
                        </a:spcBef>
                        <a:spcAft>
                          <a:spcPts val="0"/>
                        </a:spcAft>
                        <a:buNone/>
                      </a:pPr>
                      <a:r>
                        <a:rPr lang="en" sz="1000"/>
                        <a:t>Criteria</a:t>
                      </a:r>
                      <a:endParaRPr sz="1000"/>
                    </a:p>
                  </a:txBody>
                  <a:tcPr marL="91425" marR="91425" marT="91425" marB="91425">
                    <a:solidFill>
                      <a:schemeClr val="lt2"/>
                    </a:solidFill>
                  </a:tcPr>
                </a:tc>
                <a:extLst>
                  <a:ext uri="{0D108BD9-81ED-4DB2-BD59-A6C34878D82A}">
                    <a16:rowId xmlns:a16="http://schemas.microsoft.com/office/drawing/2014/main" val="10000"/>
                  </a:ext>
                </a:extLst>
              </a:tr>
              <a:tr h="560100">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Overview</a:t>
                      </a:r>
                      <a:endParaRPr>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000">
                          <a:solidFill>
                            <a:srgbClr val="2D3B45"/>
                          </a:solidFill>
                        </a:rPr>
                        <a:t>● Mention article name, journal name, authors</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Introduce environmental health topic the researchers analyzed</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Introduce research questions</a:t>
                      </a:r>
                      <a:endParaRPr/>
                    </a:p>
                  </a:txBody>
                  <a:tcPr marL="91425" marR="91425" marT="91425" marB="91425"/>
                </a:tc>
                <a:extLst>
                  <a:ext uri="{0D108BD9-81ED-4DB2-BD59-A6C34878D82A}">
                    <a16:rowId xmlns:a16="http://schemas.microsoft.com/office/drawing/2014/main" val="10001"/>
                  </a:ext>
                </a:extLst>
              </a:tr>
              <a:tr h="1027300">
                <a:tc>
                  <a:txBody>
                    <a:bodyPr/>
                    <a:lstStyle/>
                    <a:p>
                      <a:pPr marL="0" lvl="0" indent="0" algn="l" rtl="0">
                        <a:spcBef>
                          <a:spcPts val="0"/>
                        </a:spcBef>
                        <a:spcAft>
                          <a:spcPts val="0"/>
                        </a:spcAft>
                        <a:buClr>
                          <a:schemeClr val="dk1"/>
                        </a:buClr>
                        <a:buSzPts val="1100"/>
                        <a:buFont typeface="Arial"/>
                        <a:buNone/>
                      </a:pPr>
                      <a:r>
                        <a:rPr lang="en" sz="1000">
                          <a:solidFill>
                            <a:schemeClr val="dk1"/>
                          </a:solidFill>
                          <a:highlight>
                            <a:srgbClr val="FFFFFF"/>
                          </a:highlight>
                        </a:rPr>
                        <a:t>Scientific and social context of the study</a:t>
                      </a:r>
                      <a:endParaRPr>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According to the introduction, describe the health trend of concern being observed. Who is affected by this?</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Describe the causal hypothesis regarding the association between exposures and health conditions that is being investigated.</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Scientific evidence presented at time of publication and agreement within the scientific community</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Individuals/populations at high risk of the environmental/occupational hazard and were these high-risk populations?</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What are any related policies &amp; governmental agencies (local, state, and/or national) involved?</a:t>
                      </a:r>
                      <a:endParaRPr/>
                    </a:p>
                  </a:txBody>
                  <a:tcPr marL="91425" marR="91425" marT="91425" marB="91425"/>
                </a:tc>
                <a:extLst>
                  <a:ext uri="{0D108BD9-81ED-4DB2-BD59-A6C34878D82A}">
                    <a16:rowId xmlns:a16="http://schemas.microsoft.com/office/drawing/2014/main" val="10002"/>
                  </a:ext>
                </a:extLst>
              </a:tr>
              <a:tr h="622550">
                <a:tc>
                  <a:txBody>
                    <a:bodyPr/>
                    <a:lstStyle/>
                    <a:p>
                      <a:pPr marL="0" lvl="0" indent="0" algn="l" rtl="0">
                        <a:spcBef>
                          <a:spcPts val="0"/>
                        </a:spcBef>
                        <a:spcAft>
                          <a:spcPts val="0"/>
                        </a:spcAft>
                        <a:buClr>
                          <a:schemeClr val="dk1"/>
                        </a:buClr>
                        <a:buSzPts val="1100"/>
                        <a:buFont typeface="Arial"/>
                        <a:buNone/>
                      </a:pPr>
                      <a:r>
                        <a:rPr lang="en" sz="1000">
                          <a:solidFill>
                            <a:schemeClr val="dk1"/>
                          </a:solidFill>
                          <a:highlight>
                            <a:srgbClr val="FFFFFF"/>
                          </a:highlight>
                        </a:rPr>
                        <a:t>Summary of materials, methods, results, discussion and conclusion</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 sz="1000">
                          <a:solidFill>
                            <a:srgbClr val="2D3B45"/>
                          </a:solidFill>
                          <a:highlight>
                            <a:srgbClr val="FFFFFF"/>
                          </a:highlight>
                        </a:rPr>
                        <a:t>● What are the methods used by the researchers to answer the research question?</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rPr>
                        <a:t>● What are the findings and the conclusions?</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Were the results “significant”? Explain why or why not using the research.</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Do the findings suggest a causal link between the exposure and the health outcome?</a:t>
                      </a:r>
                      <a:endParaRPr/>
                    </a:p>
                  </a:txBody>
                  <a:tcPr marL="91425" marR="91425" marT="91425" marB="91425"/>
                </a:tc>
                <a:extLst>
                  <a:ext uri="{0D108BD9-81ED-4DB2-BD59-A6C34878D82A}">
                    <a16:rowId xmlns:a16="http://schemas.microsoft.com/office/drawing/2014/main" val="10003"/>
                  </a:ext>
                </a:extLst>
              </a:tr>
              <a:tr h="640050">
                <a:tc>
                  <a:txBody>
                    <a:bodyPr/>
                    <a:lstStyle/>
                    <a:p>
                      <a:pPr marL="0" lvl="0" indent="0" algn="l" rtl="0">
                        <a:spcBef>
                          <a:spcPts val="0"/>
                        </a:spcBef>
                        <a:spcAft>
                          <a:spcPts val="0"/>
                        </a:spcAft>
                        <a:buClr>
                          <a:schemeClr val="dk1"/>
                        </a:buClr>
                        <a:buSzPts val="1100"/>
                        <a:buFont typeface="Arial"/>
                        <a:buNone/>
                      </a:pPr>
                      <a:r>
                        <a:rPr lang="en" sz="1000">
                          <a:solidFill>
                            <a:schemeClr val="dk1"/>
                          </a:solidFill>
                          <a:highlight>
                            <a:srgbClr val="FFFFFF"/>
                          </a:highlight>
                        </a:rPr>
                        <a:t>Critique</a:t>
                      </a:r>
                      <a:endParaRPr>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000">
                          <a:solidFill>
                            <a:srgbClr val="2D3B45"/>
                          </a:solidFill>
                        </a:rPr>
                        <a:t>● Is the journal a reputable source and why?</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Are the authors well known for their work in the field? Explain why or why not.</a:t>
                      </a:r>
                      <a:endParaRPr sz="1000">
                        <a:solidFill>
                          <a:srgbClr val="2D3B45"/>
                        </a:solidFill>
                      </a:endParaRPr>
                    </a:p>
                    <a:p>
                      <a:pPr marL="0" lvl="0" indent="0" algn="l" rtl="0">
                        <a:spcBef>
                          <a:spcPts val="0"/>
                        </a:spcBef>
                        <a:spcAft>
                          <a:spcPts val="0"/>
                        </a:spcAft>
                        <a:buClr>
                          <a:schemeClr val="dk1"/>
                        </a:buClr>
                        <a:buSzPts val="1100"/>
                        <a:buFont typeface="Arial"/>
                        <a:buNone/>
                      </a:pPr>
                      <a:r>
                        <a:rPr lang="en" sz="1000">
                          <a:solidFill>
                            <a:srgbClr val="2D3B45"/>
                          </a:solidFill>
                        </a:rPr>
                        <a:t>● How does the study account for the influence of bias (selection and confounding variables)?</a:t>
                      </a:r>
                      <a:endParaRPr/>
                    </a:p>
                  </a:txBody>
                  <a:tcPr marL="91425" marR="91425" marT="91425" marB="91425">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84200">
                <a:tc>
                  <a:txBody>
                    <a:bodyPr/>
                    <a:lstStyle/>
                    <a:p>
                      <a:pPr marL="0" lvl="0" indent="0" algn="l" rtl="0">
                        <a:spcBef>
                          <a:spcPts val="0"/>
                        </a:spcBef>
                        <a:spcAft>
                          <a:spcPts val="0"/>
                        </a:spcAft>
                        <a:buClr>
                          <a:schemeClr val="dk1"/>
                        </a:buClr>
                        <a:buSzPts val="1100"/>
                        <a:buFont typeface="Arial"/>
                        <a:buNone/>
                      </a:pPr>
                      <a:r>
                        <a:rPr lang="en" sz="1000">
                          <a:solidFill>
                            <a:schemeClr val="dk1"/>
                          </a:solidFill>
                          <a:highlight>
                            <a:srgbClr val="FFFFFF"/>
                          </a:highlight>
                        </a:rPr>
                        <a:t>Limitations</a:t>
                      </a:r>
                      <a:endParaRPr>
                        <a:solidFill>
                          <a:schemeClr val="dk1"/>
                        </a:solidFill>
                      </a:endParaRPr>
                    </a:p>
                  </a:txBody>
                  <a:tcPr marL="91425" marR="91425" marT="91425" marB="91425">
                    <a:lnR w="1270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1000">
                          <a:solidFill>
                            <a:srgbClr val="2D3B45"/>
                          </a:solidFill>
                          <a:highlight>
                            <a:srgbClr val="FFFFFF"/>
                          </a:highlight>
                        </a:rPr>
                        <a:t>● Are there any unanswered questions?</a:t>
                      </a:r>
                      <a:endParaRPr sz="1000">
                        <a:solidFill>
                          <a:srgbClr val="2D3B45"/>
                        </a:solidFill>
                        <a:highlight>
                          <a:srgbClr val="FFFFFF"/>
                        </a:highlight>
                      </a:endParaRPr>
                    </a:p>
                    <a:p>
                      <a:pPr marL="0" lvl="0" indent="0" algn="l" rtl="0">
                        <a:spcBef>
                          <a:spcPts val="0"/>
                        </a:spcBef>
                        <a:spcAft>
                          <a:spcPts val="0"/>
                        </a:spcAft>
                        <a:buNone/>
                      </a:pPr>
                      <a:r>
                        <a:rPr lang="en" sz="1000">
                          <a:solidFill>
                            <a:srgbClr val="2D3B45"/>
                          </a:solidFill>
                          <a:highlight>
                            <a:srgbClr val="FFFFFF"/>
                          </a:highlight>
                        </a:rPr>
                        <a:t>● Is this study able to evaluate causation? Please explain.</a:t>
                      </a:r>
                      <a:endParaRPr sz="1000">
                        <a:solidFill>
                          <a:srgbClr val="2D3B45"/>
                        </a:solidFill>
                        <a:highlight>
                          <a:srgbClr val="FFFFFF"/>
                        </a:highlight>
                      </a:endParaRPr>
                    </a:p>
                    <a:p>
                      <a:pPr marL="0" lvl="0" indent="0" algn="l" rtl="0">
                        <a:spcBef>
                          <a:spcPts val="0"/>
                        </a:spcBef>
                        <a:spcAft>
                          <a:spcPts val="0"/>
                        </a:spcAft>
                        <a:buNone/>
                      </a:pPr>
                      <a:r>
                        <a:rPr lang="en" sz="1000">
                          <a:solidFill>
                            <a:srgbClr val="2D3B45"/>
                          </a:solidFill>
                          <a:highlight>
                            <a:srgbClr val="FFFFFF"/>
                          </a:highlight>
                        </a:rPr>
                        <a:t>● What are the limitations of the study?</a:t>
                      </a:r>
                      <a:endParaRPr sz="1000">
                        <a:solidFill>
                          <a:srgbClr val="2D3B45"/>
                        </a:solidFill>
                        <a:highlight>
                          <a:srgbClr val="FFFFFF"/>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40050">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Next Steps</a:t>
                      </a:r>
                      <a:endParaRPr>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What do you feel is the next most important research question or investigative inquiry based on your critique of the journal article?</a:t>
                      </a:r>
                      <a:endParaRPr sz="1000">
                        <a:solidFill>
                          <a:srgbClr val="2D3B45"/>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D3B45"/>
                          </a:solidFill>
                          <a:highlight>
                            <a:srgbClr val="FFFFFF"/>
                          </a:highlight>
                        </a:rPr>
                        <a:t>● How could the “precautionary principle” apply to the environmental health issue studied?</a:t>
                      </a:r>
                      <a:endParaRPr/>
                    </a:p>
                  </a:txBody>
                  <a:tcPr marL="91425" marR="91425" marT="91425" marB="91425">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pic>
        <p:nvPicPr>
          <p:cNvPr id="388" name="Google Shape;388;p56"/>
          <p:cNvPicPr preferRelativeResize="0"/>
          <p:nvPr/>
        </p:nvPicPr>
        <p:blipFill>
          <a:blip r:embed="rId3">
            <a:alphaModFix/>
          </a:blip>
          <a:stretch>
            <a:fillRect/>
          </a:stretch>
        </p:blipFill>
        <p:spPr>
          <a:xfrm>
            <a:off x="8468350" y="-3625"/>
            <a:ext cx="675650" cy="6756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92"/>
        <p:cNvGrpSpPr/>
        <p:nvPr/>
      </p:nvGrpSpPr>
      <p:grpSpPr>
        <a:xfrm>
          <a:off x="0" y="0"/>
          <a:ext cx="0" cy="0"/>
          <a:chOff x="0" y="0"/>
          <a:chExt cx="0" cy="0"/>
        </a:xfrm>
      </p:grpSpPr>
      <p:sp>
        <p:nvSpPr>
          <p:cNvPr id="393" name="Google Shape;393;p57"/>
          <p:cNvSpPr txBox="1">
            <a:spLocks noGrp="1"/>
          </p:cNvSpPr>
          <p:nvPr>
            <p:ph type="title"/>
          </p:nvPr>
        </p:nvSpPr>
        <p:spPr>
          <a:xfrm>
            <a:off x="264925" y="5151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Additional Activities to Support Writing  </a:t>
            </a:r>
            <a:endParaRPr b="1"/>
          </a:p>
        </p:txBody>
      </p:sp>
      <p:sp>
        <p:nvSpPr>
          <p:cNvPr id="394" name="Google Shape;394;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dirty="0">
                <a:solidFill>
                  <a:schemeClr val="dk1"/>
                </a:solidFill>
              </a:rPr>
              <a:t>Outlines - encourage students to use outlines to organize their notes from reading the article. If used as a scaffolding assignment, it can help students identify key information and begin formulating their summary and critique of the article.</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Formatting (APA, MLA, Chicago, etc.) - providing examples of required format for the course writing assignment helps students understand exactly what format is expected for their assignment.</a:t>
            </a:r>
            <a:endParaRPr dirty="0">
              <a:solidFill>
                <a:schemeClr val="dk1"/>
              </a:solidFill>
            </a:endParaRPr>
          </a:p>
          <a:p>
            <a:pPr marL="457200" lvl="0" indent="-342900" algn="l" rtl="0">
              <a:spcBef>
                <a:spcPts val="0"/>
              </a:spcBef>
              <a:spcAft>
                <a:spcPts val="0"/>
              </a:spcAft>
              <a:buClr>
                <a:schemeClr val="dk1"/>
              </a:buClr>
              <a:buSzPts val="1800"/>
              <a:buChar char="●"/>
            </a:pPr>
            <a:r>
              <a:rPr lang="en" u="sng" dirty="0">
                <a:solidFill>
                  <a:schemeClr val="hlink"/>
                </a:solidFill>
                <a:hlinkClick r:id="rId3"/>
              </a:rPr>
              <a:t>Sample of a critique of an article</a:t>
            </a:r>
            <a:r>
              <a:rPr lang="en" dirty="0">
                <a:solidFill>
                  <a:schemeClr val="dk1"/>
                </a:solidFill>
              </a:rPr>
              <a:t> - providing a model or example of a critique can illustrate the expectation for writing.</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Peer review - Students submit a draft of a section of their critique for feedback (e.g. scientific and social context of the study)</a:t>
            </a:r>
            <a:endParaRPr dirty="0">
              <a:solidFill>
                <a:schemeClr val="dk1"/>
              </a:solidFill>
            </a:endParaRPr>
          </a:p>
          <a:p>
            <a:pPr marL="0" lvl="0" indent="0" algn="l" rtl="0">
              <a:spcBef>
                <a:spcPts val="0"/>
              </a:spcBef>
              <a:spcAft>
                <a:spcPts val="1600"/>
              </a:spcAft>
              <a:buNone/>
            </a:pPr>
            <a:endParaRPr dirty="0"/>
          </a:p>
        </p:txBody>
      </p:sp>
      <p:pic>
        <p:nvPicPr>
          <p:cNvPr id="395" name="Google Shape;395;p57"/>
          <p:cNvPicPr preferRelativeResize="0"/>
          <p:nvPr/>
        </p:nvPicPr>
        <p:blipFill>
          <a:blip r:embed="rId4">
            <a:alphaModFix/>
          </a:blip>
          <a:stretch>
            <a:fillRect/>
          </a:stretch>
        </p:blipFill>
        <p:spPr>
          <a:xfrm>
            <a:off x="8068600" y="0"/>
            <a:ext cx="1075400" cy="1075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Final Thoughts &amp; Resources</a:t>
            </a:r>
            <a:endParaRPr b="1" dirty="0"/>
          </a:p>
        </p:txBody>
      </p:sp>
      <p:pic>
        <p:nvPicPr>
          <p:cNvPr id="5" name="Picture 2">
            <a:hlinkClick r:id="rId3" action="ppaction://hlinksldjump"/>
            <a:extLst>
              <a:ext uri="{FF2B5EF4-FFF2-40B4-BE49-F238E27FC236}">
                <a16:creationId xmlns:a16="http://schemas.microsoft.com/office/drawing/2014/main" id="{1F6C443B-8B19-7D45-A91C-EC4655319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2291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098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04"/>
        <p:cNvGrpSpPr/>
        <p:nvPr/>
      </p:nvGrpSpPr>
      <p:grpSpPr>
        <a:xfrm>
          <a:off x="0" y="0"/>
          <a:ext cx="0" cy="0"/>
          <a:chOff x="0" y="0"/>
          <a:chExt cx="0" cy="0"/>
        </a:xfrm>
      </p:grpSpPr>
      <p:sp>
        <p:nvSpPr>
          <p:cNvPr id="405" name="Google Shape;40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Sequencing the Instruction and Assignments</a:t>
            </a:r>
            <a:endParaRPr b="1"/>
          </a:p>
        </p:txBody>
      </p:sp>
      <p:sp>
        <p:nvSpPr>
          <p:cNvPr id="406" name="Google Shape;406;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dirty="0">
                <a:solidFill>
                  <a:schemeClr val="dk1"/>
                </a:solidFill>
              </a:rPr>
              <a:t>We suggest two to three class periods (2-3 hours of instruction time) and multiple assignments to allow students sufficient time to learn and practice this material. </a:t>
            </a:r>
            <a:endParaRPr sz="1700" dirty="0">
              <a:solidFill>
                <a:schemeClr val="dk1"/>
              </a:solidFill>
            </a:endParaRPr>
          </a:p>
          <a:p>
            <a:pPr marL="0" lvl="0" indent="0" algn="l" rtl="0">
              <a:spcBef>
                <a:spcPts val="0"/>
              </a:spcBef>
              <a:spcAft>
                <a:spcPts val="0"/>
              </a:spcAft>
              <a:buClr>
                <a:schemeClr val="dk1"/>
              </a:buClr>
              <a:buSzPts val="1100"/>
              <a:buFont typeface="Arial"/>
              <a:buNone/>
            </a:pPr>
            <a:endParaRPr sz="1700" dirty="0">
              <a:solidFill>
                <a:schemeClr val="dk1"/>
              </a:solidFill>
            </a:endParaRPr>
          </a:p>
          <a:p>
            <a:pPr marL="0" lvl="0" indent="0" algn="l" rtl="0">
              <a:spcBef>
                <a:spcPts val="0"/>
              </a:spcBef>
              <a:spcAft>
                <a:spcPts val="0"/>
              </a:spcAft>
              <a:buClr>
                <a:schemeClr val="dk1"/>
              </a:buClr>
              <a:buSzPts val="1100"/>
              <a:buFont typeface="Arial"/>
              <a:buNone/>
            </a:pPr>
            <a:r>
              <a:rPr lang="en" sz="1700" dirty="0">
                <a:solidFill>
                  <a:schemeClr val="dk1"/>
                </a:solidFill>
              </a:rPr>
              <a:t>In the slide deck you will find:</a:t>
            </a:r>
            <a:r>
              <a:rPr lang="en" sz="1700" dirty="0">
                <a:solidFill>
                  <a:srgbClr val="1155CC"/>
                </a:solidFill>
              </a:rPr>
              <a:t> </a:t>
            </a:r>
            <a:endParaRPr sz="1700" dirty="0">
              <a:solidFill>
                <a:srgbClr val="1155CC"/>
              </a:solidFill>
            </a:endParaRPr>
          </a:p>
          <a:p>
            <a:pPr marL="0" lvl="0" indent="0" algn="l" rtl="0">
              <a:spcBef>
                <a:spcPts val="0"/>
              </a:spcBef>
              <a:spcAft>
                <a:spcPts val="0"/>
              </a:spcAft>
              <a:buClr>
                <a:schemeClr val="dk1"/>
              </a:buClr>
              <a:buSzPts val="1100"/>
              <a:buFont typeface="Arial"/>
              <a:buNone/>
            </a:pPr>
            <a:r>
              <a:rPr lang="en" sz="1700" u="sng" dirty="0">
                <a:solidFill>
                  <a:schemeClr val="hlink"/>
                </a:solidFill>
                <a:hlinkClick r:id="rId3" action="ppaction://hlinksldjump"/>
              </a:rPr>
              <a:t>Suggested Lesson Plans</a:t>
            </a:r>
            <a:r>
              <a:rPr lang="en" sz="1700" dirty="0">
                <a:solidFill>
                  <a:schemeClr val="dk1"/>
                </a:solidFill>
              </a:rPr>
              <a:t> for instruction across 2 class periods</a:t>
            </a:r>
            <a:endParaRPr sz="1700" dirty="0">
              <a:solidFill>
                <a:schemeClr val="dk1"/>
              </a:solidFill>
            </a:endParaRPr>
          </a:p>
          <a:p>
            <a:pPr marL="0" lvl="0" indent="0" algn="l" rtl="0">
              <a:spcBef>
                <a:spcPts val="0"/>
              </a:spcBef>
              <a:spcAft>
                <a:spcPts val="0"/>
              </a:spcAft>
              <a:buClr>
                <a:schemeClr val="dk1"/>
              </a:buClr>
              <a:buSzPts val="1100"/>
              <a:buFont typeface="Arial"/>
              <a:buNone/>
            </a:pPr>
            <a:r>
              <a:rPr lang="en" sz="1700" u="sng" dirty="0">
                <a:solidFill>
                  <a:schemeClr val="hlink"/>
                </a:solidFill>
                <a:hlinkClick r:id="rId4" action="ppaction://hlinksldjump"/>
              </a:rPr>
              <a:t>Resources</a:t>
            </a:r>
            <a:r>
              <a:rPr lang="en" sz="1700" dirty="0">
                <a:solidFill>
                  <a:schemeClr val="dk1"/>
                </a:solidFill>
              </a:rPr>
              <a:t> to support instruction including links to handouts, tips, best practices, infographic, videos, an annotated scientific journal article, and the SJSU Writing Center</a:t>
            </a:r>
            <a:endParaRPr sz="1700" dirty="0">
              <a:solidFill>
                <a:schemeClr val="dk1"/>
              </a:solidFill>
            </a:endParaRPr>
          </a:p>
          <a:p>
            <a:pPr marL="0" lvl="0" indent="0" algn="l" rtl="0">
              <a:spcBef>
                <a:spcPts val="0"/>
              </a:spcBef>
              <a:spcAft>
                <a:spcPts val="0"/>
              </a:spcAft>
              <a:buClr>
                <a:schemeClr val="dk1"/>
              </a:buClr>
              <a:buSzPts val="1100"/>
              <a:buFont typeface="Arial"/>
              <a:buNone/>
            </a:pPr>
            <a:r>
              <a:rPr lang="en" sz="1700" u="sng" dirty="0">
                <a:solidFill>
                  <a:schemeClr val="hlink"/>
                </a:solidFill>
                <a:hlinkClick r:id="rId5" action="ppaction://hlinksldjump"/>
              </a:rPr>
              <a:t>Assignment Feedback Survey Questions</a:t>
            </a:r>
            <a:r>
              <a:rPr lang="en" sz="1700" dirty="0">
                <a:solidFill>
                  <a:schemeClr val="dk1"/>
                </a:solidFill>
              </a:rPr>
              <a:t> (administered after the completion of the assignment to help inform future instruction of this assignment)</a:t>
            </a:r>
            <a:endParaRPr sz="1700" dirty="0">
              <a:solidFill>
                <a:schemeClr val="dk1"/>
              </a:solidFill>
            </a:endParaRPr>
          </a:p>
          <a:p>
            <a:pPr marL="0" lvl="0" indent="0" algn="l" rtl="0">
              <a:spcBef>
                <a:spcPts val="0"/>
              </a:spcBef>
              <a:spcAft>
                <a:spcPts val="0"/>
              </a:spcAft>
              <a:buClr>
                <a:schemeClr val="dk1"/>
              </a:buClr>
              <a:buSzPts val="1100"/>
              <a:buFont typeface="Arial"/>
              <a:buNone/>
            </a:pPr>
            <a:endParaRPr dirty="0"/>
          </a:p>
        </p:txBody>
      </p:sp>
      <p:pic>
        <p:nvPicPr>
          <p:cNvPr id="407" name="Google Shape;407;p59"/>
          <p:cNvPicPr preferRelativeResize="0"/>
          <p:nvPr/>
        </p:nvPicPr>
        <p:blipFill>
          <a:blip r:embed="rId6">
            <a:alphaModFix/>
          </a:blip>
          <a:stretch>
            <a:fillRect/>
          </a:stretch>
        </p:blipFill>
        <p:spPr>
          <a:xfrm>
            <a:off x="8068600" y="0"/>
            <a:ext cx="1075400" cy="1075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11"/>
        <p:cNvGrpSpPr/>
        <p:nvPr/>
      </p:nvGrpSpPr>
      <p:grpSpPr>
        <a:xfrm>
          <a:off x="0" y="0"/>
          <a:ext cx="0" cy="0"/>
          <a:chOff x="0" y="0"/>
          <a:chExt cx="0" cy="0"/>
        </a:xfrm>
      </p:grpSpPr>
      <p:sp>
        <p:nvSpPr>
          <p:cNvPr id="412" name="Google Shape;412;p60"/>
          <p:cNvSpPr txBox="1">
            <a:spLocks noGrp="1"/>
          </p:cNvSpPr>
          <p:nvPr>
            <p:ph type="title"/>
          </p:nvPr>
        </p:nvSpPr>
        <p:spPr>
          <a:xfrm>
            <a:off x="69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Lesson Plan for Day 1 (of 2 Days of Instruction)</a:t>
            </a:r>
            <a:endParaRPr b="1"/>
          </a:p>
        </p:txBody>
      </p:sp>
      <p:sp>
        <p:nvSpPr>
          <p:cNvPr id="413" name="Google Shape;413;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chemeClr val="dk1"/>
                </a:solidFill>
              </a:rPr>
              <a:t>Student Preparation:</a:t>
            </a:r>
            <a:r>
              <a:rPr lang="en" sz="1700" dirty="0">
                <a:solidFill>
                  <a:schemeClr val="dk1"/>
                </a:solidFill>
              </a:rPr>
              <a:t> </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Read the abstract and introduction prior to class and identify and submit definitions for 10 terms/concepts in the abstract/introduction that they did not understand</a:t>
            </a:r>
            <a:endParaRPr sz="1700" dirty="0">
              <a:solidFill>
                <a:schemeClr val="dk1"/>
              </a:solidFill>
            </a:endParaRPr>
          </a:p>
          <a:p>
            <a:pPr marL="0" lvl="0" indent="0" algn="l" rtl="0">
              <a:spcBef>
                <a:spcPts val="0"/>
              </a:spcBef>
              <a:spcAft>
                <a:spcPts val="0"/>
              </a:spcAft>
              <a:buClr>
                <a:schemeClr val="dk1"/>
              </a:buClr>
              <a:buSzPts val="1100"/>
              <a:buFont typeface="Arial"/>
              <a:buNone/>
            </a:pPr>
            <a:endParaRPr sz="1700" dirty="0">
              <a:solidFill>
                <a:schemeClr val="dk1"/>
              </a:solidFill>
            </a:endParaRPr>
          </a:p>
          <a:p>
            <a:pPr marL="0" lvl="0" indent="0" algn="l" rtl="0">
              <a:spcBef>
                <a:spcPts val="0"/>
              </a:spcBef>
              <a:spcAft>
                <a:spcPts val="0"/>
              </a:spcAft>
              <a:buNone/>
            </a:pPr>
            <a:r>
              <a:rPr lang="en" sz="1700" b="1" dirty="0">
                <a:solidFill>
                  <a:schemeClr val="dk1"/>
                </a:solidFill>
              </a:rPr>
              <a:t>In class: </a:t>
            </a:r>
            <a:endParaRPr sz="1700" b="1"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Introduce overall assignment and the breakdown of the scaffolding assignments.</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Provide individual time to read an abstract of a practice article and complete the  </a:t>
            </a:r>
            <a:r>
              <a:rPr lang="en" sz="1700" u="sng" dirty="0">
                <a:solidFill>
                  <a:schemeClr val="accent5"/>
                </a:solidFill>
                <a:hlinkClick r:id="rId3" action="ppaction://hlinksldjump">
                  <a:extLst>
                    <a:ext uri="{A12FA001-AC4F-418D-AE19-62706E023703}">
                      <ahyp:hlinkClr xmlns:ahyp="http://schemas.microsoft.com/office/drawing/2018/hyperlinkcolor" val="tx"/>
                    </a:ext>
                  </a:extLst>
                </a:hlinkClick>
              </a:rPr>
              <a:t>abstract practice worksheet</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Students “think - pair - share” their answers to the abstract practice worksheet</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Review answers with entire class - check for understanding</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Students submit final abstract practice worksheet at end of class</a:t>
            </a:r>
            <a:endParaRPr sz="1700" dirty="0">
              <a:solidFill>
                <a:schemeClr val="dk1"/>
              </a:solidFill>
            </a:endParaRPr>
          </a:p>
        </p:txBody>
      </p:sp>
      <p:pic>
        <p:nvPicPr>
          <p:cNvPr id="414" name="Google Shape;414;p60"/>
          <p:cNvPicPr preferRelativeResize="0"/>
          <p:nvPr/>
        </p:nvPicPr>
        <p:blipFill>
          <a:blip r:embed="rId4">
            <a:alphaModFix/>
          </a:blip>
          <a:stretch>
            <a:fillRect/>
          </a:stretch>
        </p:blipFill>
        <p:spPr>
          <a:xfrm>
            <a:off x="8068600" y="0"/>
            <a:ext cx="1075400" cy="1075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18"/>
        <p:cNvGrpSpPr/>
        <p:nvPr/>
      </p:nvGrpSpPr>
      <p:grpSpPr>
        <a:xfrm>
          <a:off x="0" y="0"/>
          <a:ext cx="0" cy="0"/>
          <a:chOff x="0" y="0"/>
          <a:chExt cx="0" cy="0"/>
        </a:xfrm>
      </p:grpSpPr>
      <p:sp>
        <p:nvSpPr>
          <p:cNvPr id="419" name="Google Shape;419;p61"/>
          <p:cNvSpPr txBox="1">
            <a:spLocks noGrp="1"/>
          </p:cNvSpPr>
          <p:nvPr>
            <p:ph type="title"/>
          </p:nvPr>
        </p:nvSpPr>
        <p:spPr>
          <a:xfrm>
            <a:off x="69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Lesson Plan for Day 2 (of 2 Days of Instruction)</a:t>
            </a:r>
            <a:endParaRPr b="1"/>
          </a:p>
        </p:txBody>
      </p:sp>
      <p:sp>
        <p:nvSpPr>
          <p:cNvPr id="420" name="Google Shape;420;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chemeClr val="dk1"/>
                </a:solidFill>
              </a:rPr>
              <a:t>Student Preparation:</a:t>
            </a:r>
            <a:r>
              <a:rPr lang="en" sz="1700" dirty="0">
                <a:solidFill>
                  <a:schemeClr val="dk1"/>
                </a:solidFill>
              </a:rPr>
              <a:t> </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Read the entire assigned article - taking notes and making annotations</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Students complete and submit </a:t>
            </a:r>
            <a:r>
              <a:rPr lang="en" sz="1700" u="sng" dirty="0">
                <a:solidFill>
                  <a:schemeClr val="hlink"/>
                </a:solidFill>
                <a:hlinkClick r:id="rId3" action="ppaction://hlinksldjump"/>
              </a:rPr>
              <a:t>Critiquing Scientific Literature Worksheet</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View documentary or short video clips that explain complex ideas presented in the scientific article. Students submit a reflection on the viewing.</a:t>
            </a: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r>
              <a:rPr lang="en" sz="1700" b="1" dirty="0">
                <a:solidFill>
                  <a:schemeClr val="dk1"/>
                </a:solidFill>
              </a:rPr>
              <a:t>In class: </a:t>
            </a:r>
            <a:endParaRPr sz="1700" b="1"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Guided discussion on documentary </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Small group discussion on worksheet answers</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Review answers with entire class - check for understanding</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Students may resubmit corrected worksheets</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Introduce paraphrasing tips and paraphrasing activity</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Review critique assignment: format requirements and rubric</a:t>
            </a:r>
            <a:endParaRPr sz="1700" dirty="0">
              <a:solidFill>
                <a:schemeClr val="dk1"/>
              </a:solidFill>
            </a:endParaRPr>
          </a:p>
        </p:txBody>
      </p:sp>
      <p:pic>
        <p:nvPicPr>
          <p:cNvPr id="421" name="Google Shape;421;p61"/>
          <p:cNvPicPr preferRelativeResize="0"/>
          <p:nvPr/>
        </p:nvPicPr>
        <p:blipFill>
          <a:blip r:embed="rId4">
            <a:alphaModFix/>
          </a:blip>
          <a:stretch>
            <a:fillRect/>
          </a:stretch>
        </p:blipFill>
        <p:spPr>
          <a:xfrm>
            <a:off x="8068600" y="0"/>
            <a:ext cx="1075400" cy="1075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62"/>
          <p:cNvSpPr txBox="1">
            <a:spLocks noGrp="1"/>
          </p:cNvSpPr>
          <p:nvPr>
            <p:ph type="title"/>
          </p:nvPr>
        </p:nvSpPr>
        <p:spPr>
          <a:xfrm>
            <a:off x="77150" y="0"/>
            <a:ext cx="881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Critiquing Scientific Literature Feedback Survey </a:t>
            </a:r>
            <a:endParaRPr b="1"/>
          </a:p>
          <a:p>
            <a:pPr marL="0" lvl="0" indent="0" algn="l" rtl="0">
              <a:spcBef>
                <a:spcPts val="0"/>
              </a:spcBef>
              <a:spcAft>
                <a:spcPts val="0"/>
              </a:spcAft>
              <a:buNone/>
            </a:pPr>
            <a:r>
              <a:rPr lang="en" b="1"/>
              <a:t>Questions</a:t>
            </a:r>
            <a:endParaRPr b="1"/>
          </a:p>
        </p:txBody>
      </p:sp>
      <p:sp>
        <p:nvSpPr>
          <p:cNvPr id="427" name="Google Shape;427;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a:solidFill>
                  <a:schemeClr val="dk1"/>
                </a:solidFill>
              </a:rPr>
              <a:t>What was your level of understanding about scientific literature before this assignment?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was your level of confidence in reading a scientific article before this assignment?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How did you feel about the Critiquing Scientific Literature Assignment? (Answer with a list of words to describe your feelings, or a sentence or two)</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Which exercises did you find most helpful?</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What is your level of understanding about scientific literature after this assignment?</a:t>
            </a:r>
            <a:endParaRPr sz="1600">
              <a:solidFill>
                <a:schemeClr val="dk1"/>
              </a:solidFill>
            </a:endParaRPr>
          </a:p>
          <a:p>
            <a:pPr marL="457200" lvl="0" indent="-342900" algn="l" rtl="0">
              <a:spcBef>
                <a:spcPts val="0"/>
              </a:spcBef>
              <a:spcAft>
                <a:spcPts val="0"/>
              </a:spcAft>
              <a:buClr>
                <a:schemeClr val="dk1"/>
              </a:buClr>
              <a:buSzPts val="1800"/>
              <a:buChar char="●"/>
            </a:pPr>
            <a:r>
              <a:rPr lang="en" sz="1600">
                <a:solidFill>
                  <a:schemeClr val="dk1"/>
                </a:solidFill>
              </a:rPr>
              <a:t>What is your level of confidence in reading a scientific article after this</a:t>
            </a:r>
            <a:r>
              <a:rPr lang="en" sz="1400">
                <a:solidFill>
                  <a:schemeClr val="dk1"/>
                </a:solidFill>
              </a:rPr>
              <a:t> </a:t>
            </a:r>
            <a:r>
              <a:rPr lang="en" sz="1600">
                <a:solidFill>
                  <a:schemeClr val="dk1"/>
                </a:solidFill>
              </a:rPr>
              <a:t>assignment?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Do you have any additional comments regarding the Critiquing Scientific Literature assignment?</a:t>
            </a:r>
            <a:endParaRPr sz="1600">
              <a:solidFill>
                <a:schemeClr val="dk1"/>
              </a:solidFill>
            </a:endParaRPr>
          </a:p>
        </p:txBody>
      </p:sp>
      <p:pic>
        <p:nvPicPr>
          <p:cNvPr id="428" name="Google Shape;428;p62"/>
          <p:cNvPicPr preferRelativeResize="0"/>
          <p:nvPr/>
        </p:nvPicPr>
        <p:blipFill>
          <a:blip r:embed="rId3">
            <a:alphaModFix/>
          </a:blip>
          <a:stretch>
            <a:fillRect/>
          </a:stretch>
        </p:blipFill>
        <p:spPr>
          <a:xfrm>
            <a:off x="8468350" y="-3625"/>
            <a:ext cx="675650" cy="6756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3"/>
          <p:cNvSpPr txBox="1">
            <a:spLocks noGrp="1"/>
          </p:cNvSpPr>
          <p:nvPr>
            <p:ph type="title"/>
          </p:nvPr>
        </p:nvSpPr>
        <p:spPr>
          <a:xfrm>
            <a:off x="265875" y="147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Resources (Page 1 of 2)</a:t>
            </a:r>
            <a:endParaRPr b="1"/>
          </a:p>
          <a:p>
            <a:pPr marL="0" lvl="0" indent="0" algn="l" rtl="0">
              <a:spcBef>
                <a:spcPts val="0"/>
              </a:spcBef>
              <a:spcAft>
                <a:spcPts val="0"/>
              </a:spcAft>
              <a:buNone/>
            </a:pPr>
            <a:endParaRPr/>
          </a:p>
        </p:txBody>
      </p:sp>
      <p:sp>
        <p:nvSpPr>
          <p:cNvPr id="434" name="Google Shape;434;p63"/>
          <p:cNvSpPr txBox="1">
            <a:spLocks noGrp="1"/>
          </p:cNvSpPr>
          <p:nvPr>
            <p:ph type="body" idx="1"/>
          </p:nvPr>
        </p:nvSpPr>
        <p:spPr>
          <a:xfrm>
            <a:off x="265875" y="719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Annotated Scientific Journal Article by Michelle Yeoman (content analysis of article): </a:t>
            </a:r>
            <a:r>
              <a:rPr lang="en" sz="1600" u="sng">
                <a:solidFill>
                  <a:schemeClr val="accent5"/>
                </a:solidFill>
                <a:hlinkClick r:id="rId3">
                  <a:extLst>
                    <a:ext uri="{A12FA001-AC4F-418D-AE19-62706E023703}">
                      <ahyp:hlinkClr xmlns:ahyp="http://schemas.microsoft.com/office/drawing/2018/hyperlinkcolor" val="tx"/>
                    </a:ext>
                  </a:extLst>
                </a:hlinkClick>
              </a:rPr>
              <a:t>https://www.authoraid.info/uploads/resources/annotated-journal-article-1.pdf</a:t>
            </a:r>
            <a:endParaRPr sz="1600"/>
          </a:p>
          <a:p>
            <a:pPr marL="0" lvl="0" indent="0" algn="l" rtl="0">
              <a:lnSpc>
                <a:spcPct val="100000"/>
              </a:lnSpc>
              <a:spcBef>
                <a:spcPts val="1600"/>
              </a:spcBef>
              <a:spcAft>
                <a:spcPts val="0"/>
              </a:spcAft>
              <a:buClr>
                <a:schemeClr val="dk1"/>
              </a:buClr>
              <a:buSzPts val="1100"/>
              <a:buFont typeface="Arial"/>
              <a:buNone/>
            </a:pPr>
            <a:r>
              <a:rPr lang="en" sz="1600"/>
              <a:t>Infographic: How to Read Scientific Papers:</a:t>
            </a:r>
            <a:endParaRPr sz="1600"/>
          </a:p>
          <a:p>
            <a:pPr marL="0" lvl="0" indent="0" algn="l" rtl="0">
              <a:lnSpc>
                <a:spcPct val="100000"/>
              </a:lnSpc>
              <a:spcBef>
                <a:spcPts val="0"/>
              </a:spcBef>
              <a:spcAft>
                <a:spcPts val="0"/>
              </a:spcAft>
              <a:buNone/>
            </a:pPr>
            <a:r>
              <a:rPr lang="en" sz="1600" u="sng">
                <a:solidFill>
                  <a:schemeClr val="accent5"/>
                </a:solidFill>
                <a:hlinkClick r:id="rId4">
                  <a:extLst>
                    <a:ext uri="{A12FA001-AC4F-418D-AE19-62706E023703}">
                      <ahyp:hlinkClr xmlns:ahyp="http://schemas.microsoft.com/office/drawing/2018/hyperlinkcolor" val="tx"/>
                    </a:ext>
                  </a:extLst>
                </a:hlinkClick>
              </a:rPr>
              <a:t>https://www.elsevier.com/connect/infographic-how-to-read-a-scientific-paper</a:t>
            </a:r>
            <a:endParaRPr sz="1600"/>
          </a:p>
          <a:p>
            <a:pPr marL="0" lvl="0" indent="0" algn="l" rtl="0">
              <a:lnSpc>
                <a:spcPct val="100000"/>
              </a:lnSpc>
              <a:spcBef>
                <a:spcPts val="0"/>
              </a:spcBef>
              <a:spcAft>
                <a:spcPts val="0"/>
              </a:spcAft>
              <a:buNone/>
            </a:pPr>
            <a:endParaRPr sz="1600"/>
          </a:p>
          <a:p>
            <a:pPr marL="0" lvl="0" indent="0" algn="l" rtl="0">
              <a:spcBef>
                <a:spcPts val="0"/>
              </a:spcBef>
              <a:spcAft>
                <a:spcPts val="0"/>
              </a:spcAft>
              <a:buNone/>
            </a:pPr>
            <a:r>
              <a:rPr lang="en" sz="1600"/>
              <a:t>Quoting and Paraphrasing tips for students: </a:t>
            </a:r>
            <a:r>
              <a:rPr lang="en" sz="1600" u="sng">
                <a:solidFill>
                  <a:schemeClr val="accent5"/>
                </a:solidFill>
                <a:hlinkClick r:id="rId5">
                  <a:extLst>
                    <a:ext uri="{A12FA001-AC4F-418D-AE19-62706E023703}">
                      <ahyp:hlinkClr xmlns:ahyp="http://schemas.microsoft.com/office/drawing/2018/hyperlinkcolor" val="tx"/>
                    </a:ext>
                  </a:extLst>
                </a:hlinkClick>
              </a:rPr>
              <a:t>https://writing.wisc.edu/handbook/assignments/quotingsources/</a:t>
            </a:r>
            <a:endParaRPr sz="1600"/>
          </a:p>
          <a:p>
            <a:pPr marL="0" lvl="0" indent="0" algn="l" rtl="0">
              <a:spcBef>
                <a:spcPts val="1600"/>
              </a:spcBef>
              <a:spcAft>
                <a:spcPts val="0"/>
              </a:spcAft>
              <a:buNone/>
            </a:pPr>
            <a:r>
              <a:rPr lang="en" sz="1600"/>
              <a:t>Sample Article Critique on Graduate Student Enrollment: </a:t>
            </a:r>
            <a:r>
              <a:rPr lang="en" sz="1600" u="sng">
                <a:solidFill>
                  <a:schemeClr val="accent5"/>
                </a:solidFill>
                <a:hlinkClick r:id="rId6">
                  <a:extLst>
                    <a:ext uri="{A12FA001-AC4F-418D-AE19-62706E023703}">
                      <ahyp:hlinkClr xmlns:ahyp="http://schemas.microsoft.com/office/drawing/2018/hyperlinkcolor" val="tx"/>
                    </a:ext>
                  </a:extLst>
                </a:hlinkClick>
              </a:rPr>
              <a:t>https://content.bridgepointeducation.com/curriculum/file/75d32f2b-960a-4c31-bed7-fb98b4e79493/1/Sample%20Article%20Critique.pdf</a:t>
            </a:r>
            <a:endParaRPr sz="1600"/>
          </a:p>
          <a:p>
            <a:pPr marL="0" lvl="0" indent="0" algn="l" rtl="0">
              <a:spcBef>
                <a:spcPts val="1600"/>
              </a:spcBef>
              <a:spcAft>
                <a:spcPts val="0"/>
              </a:spcAft>
              <a:buClr>
                <a:schemeClr val="dk1"/>
              </a:buClr>
              <a:buSzPts val="1100"/>
              <a:buFont typeface="Arial"/>
              <a:buNone/>
            </a:pPr>
            <a:r>
              <a:rPr lang="en" sz="1600"/>
              <a:t>Scaffolding Best Practice: </a:t>
            </a:r>
            <a:r>
              <a:rPr lang="en" sz="1600" u="sng">
                <a:solidFill>
                  <a:schemeClr val="accent5"/>
                </a:solidFill>
                <a:hlinkClick r:id="rId7">
                  <a:extLst>
                    <a:ext uri="{A12FA001-AC4F-418D-AE19-62706E023703}">
                      <ahyp:hlinkClr xmlns:ahyp="http://schemas.microsoft.com/office/drawing/2018/hyperlinkcolor" val="tx"/>
                    </a:ext>
                  </a:extLst>
                </a:hlinkClick>
              </a:rPr>
              <a:t>https://libguides.palni.edu/c.php?g=930607&amp;p=6706163</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152075"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t>Instructor Notes</a:t>
            </a:r>
            <a:endParaRPr b="1" dirty="0">
              <a:solidFill>
                <a:srgbClr val="FF0000"/>
              </a:solidFill>
            </a:endParaRPr>
          </a:p>
        </p:txBody>
      </p:sp>
      <p:sp>
        <p:nvSpPr>
          <p:cNvPr id="82" name="Google Shape;82;p19"/>
          <p:cNvSpPr txBox="1">
            <a:spLocks noGrp="1"/>
          </p:cNvSpPr>
          <p:nvPr>
            <p:ph type="body" idx="1"/>
          </p:nvPr>
        </p:nvSpPr>
        <p:spPr>
          <a:xfrm>
            <a:off x="152075" y="-1510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6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r>
              <a:rPr lang="en" sz="1700" b="1" dirty="0">
                <a:solidFill>
                  <a:schemeClr val="dk1"/>
                </a:solidFill>
              </a:rPr>
              <a:t>How to use this slide deck:</a:t>
            </a:r>
            <a:r>
              <a:rPr lang="en" sz="1700" dirty="0">
                <a:solidFill>
                  <a:schemeClr val="dk1"/>
                </a:solidFill>
              </a:rPr>
              <a:t> </a:t>
            </a:r>
            <a:endParaRPr sz="1700" dirty="0">
              <a:solidFill>
                <a:schemeClr val="dk1"/>
              </a:solidFill>
            </a:endParaRPr>
          </a:p>
          <a:p>
            <a:pPr marL="0" lvl="0" indent="0" algn="l" rtl="0">
              <a:spcBef>
                <a:spcPts val="0"/>
              </a:spcBef>
              <a:spcAft>
                <a:spcPts val="0"/>
              </a:spcAft>
              <a:buNone/>
            </a:pPr>
            <a:r>
              <a:rPr lang="en" sz="1700" dirty="0">
                <a:solidFill>
                  <a:schemeClr val="dk1"/>
                </a:solidFill>
              </a:rPr>
              <a:t>Please pick and choose which slides will work for your assignment and for the timeframe you have to teach. Slides are labeled with symbols according to their suggested use.</a:t>
            </a: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ctr" rtl="0">
              <a:spcBef>
                <a:spcPts val="0"/>
              </a:spcBef>
              <a:spcAft>
                <a:spcPts val="0"/>
              </a:spcAft>
              <a:buNone/>
            </a:pPr>
            <a:r>
              <a:rPr lang="en" sz="1700" b="1" u="sng" dirty="0">
                <a:solidFill>
                  <a:schemeClr val="dk1"/>
                </a:solidFill>
              </a:rPr>
              <a:t>SLIDE LEGEND</a:t>
            </a:r>
            <a:endParaRPr sz="1700" b="1" u="sng" dirty="0">
              <a:solidFill>
                <a:srgbClr val="1155CC"/>
              </a:solidFill>
            </a:endParaRPr>
          </a:p>
          <a:p>
            <a:pPr marL="914400" lvl="0" indent="0" algn="l" rtl="0">
              <a:spcBef>
                <a:spcPts val="0"/>
              </a:spcBef>
              <a:spcAft>
                <a:spcPts val="0"/>
              </a:spcAft>
              <a:buNone/>
            </a:pPr>
            <a:endParaRPr sz="1700" dirty="0">
              <a:solidFill>
                <a:schemeClr val="dk1"/>
              </a:solidFill>
            </a:endParaRPr>
          </a:p>
          <a:p>
            <a:pPr marL="914400" lvl="0" indent="0" algn="l" rtl="0">
              <a:spcBef>
                <a:spcPts val="0"/>
              </a:spcBef>
              <a:spcAft>
                <a:spcPts val="0"/>
              </a:spcAft>
              <a:buNone/>
            </a:pPr>
            <a:endParaRPr sz="1700" dirty="0">
              <a:solidFill>
                <a:schemeClr val="dk1"/>
              </a:solidFill>
            </a:endParaRPr>
          </a:p>
          <a:p>
            <a:pPr marL="914400" lvl="0" indent="0" algn="l" rtl="0">
              <a:spcBef>
                <a:spcPts val="0"/>
              </a:spcBef>
              <a:spcAft>
                <a:spcPts val="0"/>
              </a:spcAft>
              <a:buNone/>
            </a:pPr>
            <a:endParaRPr sz="1700" dirty="0">
              <a:solidFill>
                <a:schemeClr val="dk1"/>
              </a:solidFill>
            </a:endParaRPr>
          </a:p>
          <a:p>
            <a:pPr marL="91440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endParaRPr sz="1700" dirty="0">
              <a:solidFill>
                <a:schemeClr val="dk1"/>
              </a:solidFill>
            </a:endParaRPr>
          </a:p>
          <a:p>
            <a:pPr marL="914400" lvl="0" indent="0" algn="l" rtl="0">
              <a:spcBef>
                <a:spcPts val="0"/>
              </a:spcBef>
              <a:spcAft>
                <a:spcPts val="0"/>
              </a:spcAft>
              <a:buNone/>
            </a:pPr>
            <a:endParaRPr sz="1700" dirty="0">
              <a:solidFill>
                <a:schemeClr val="dk1"/>
              </a:solidFill>
            </a:endParaRPr>
          </a:p>
          <a:p>
            <a:pPr marL="457200" lvl="0" indent="0" algn="l" rtl="0">
              <a:spcBef>
                <a:spcPts val="0"/>
              </a:spcBef>
              <a:spcAft>
                <a:spcPts val="0"/>
              </a:spcAft>
              <a:buNone/>
            </a:pPr>
            <a:endParaRPr sz="1700" dirty="0">
              <a:solidFill>
                <a:schemeClr val="dk1"/>
              </a:solidFill>
            </a:endParaRPr>
          </a:p>
          <a:p>
            <a:pPr marL="457200" lvl="0" indent="0" algn="l" rtl="0">
              <a:spcBef>
                <a:spcPts val="0"/>
              </a:spcBef>
              <a:spcAft>
                <a:spcPts val="0"/>
              </a:spcAft>
              <a:buNone/>
            </a:pPr>
            <a:endParaRPr sz="1700" dirty="0">
              <a:solidFill>
                <a:schemeClr val="dk1"/>
              </a:solidFill>
            </a:endParaRP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600"/>
              </a:spcAft>
              <a:buNone/>
            </a:pPr>
            <a:endParaRPr dirty="0"/>
          </a:p>
        </p:txBody>
      </p:sp>
      <p:pic>
        <p:nvPicPr>
          <p:cNvPr id="83" name="Google Shape;83;p19"/>
          <p:cNvPicPr preferRelativeResize="0"/>
          <p:nvPr/>
        </p:nvPicPr>
        <p:blipFill>
          <a:blip r:embed="rId3">
            <a:alphaModFix/>
          </a:blip>
          <a:stretch>
            <a:fillRect/>
          </a:stretch>
        </p:blipFill>
        <p:spPr>
          <a:xfrm>
            <a:off x="4138325" y="2708625"/>
            <a:ext cx="780175" cy="780175"/>
          </a:xfrm>
          <a:prstGeom prst="rect">
            <a:avLst/>
          </a:prstGeom>
          <a:noFill/>
          <a:ln>
            <a:noFill/>
          </a:ln>
        </p:spPr>
      </p:pic>
      <p:pic>
        <p:nvPicPr>
          <p:cNvPr id="84" name="Google Shape;84;p19"/>
          <p:cNvPicPr preferRelativeResize="0"/>
          <p:nvPr/>
        </p:nvPicPr>
        <p:blipFill>
          <a:blip r:embed="rId4">
            <a:alphaModFix/>
          </a:blip>
          <a:stretch>
            <a:fillRect/>
          </a:stretch>
        </p:blipFill>
        <p:spPr>
          <a:xfrm>
            <a:off x="6671288" y="2703488"/>
            <a:ext cx="790450" cy="790450"/>
          </a:xfrm>
          <a:prstGeom prst="rect">
            <a:avLst/>
          </a:prstGeom>
          <a:noFill/>
          <a:ln>
            <a:noFill/>
          </a:ln>
        </p:spPr>
      </p:pic>
      <p:graphicFrame>
        <p:nvGraphicFramePr>
          <p:cNvPr id="85" name="Google Shape;85;p19"/>
          <p:cNvGraphicFramePr/>
          <p:nvPr/>
        </p:nvGraphicFramePr>
        <p:xfrm>
          <a:off x="786413" y="3488788"/>
          <a:ext cx="7571175" cy="1590475"/>
        </p:xfrm>
        <a:graphic>
          <a:graphicData uri="http://schemas.openxmlformats.org/drawingml/2006/table">
            <a:tbl>
              <a:tblPr>
                <a:noFill/>
                <a:tableStyleId>{4D1CE87F-8370-412E-8717-705F2A0E55FF}</a:tableStyleId>
              </a:tblPr>
              <a:tblGrid>
                <a:gridCol w="2523725">
                  <a:extLst>
                    <a:ext uri="{9D8B030D-6E8A-4147-A177-3AD203B41FA5}">
                      <a16:colId xmlns:a16="http://schemas.microsoft.com/office/drawing/2014/main" val="20000"/>
                    </a:ext>
                  </a:extLst>
                </a:gridCol>
                <a:gridCol w="2523725">
                  <a:extLst>
                    <a:ext uri="{9D8B030D-6E8A-4147-A177-3AD203B41FA5}">
                      <a16:colId xmlns:a16="http://schemas.microsoft.com/office/drawing/2014/main" val="20001"/>
                    </a:ext>
                  </a:extLst>
                </a:gridCol>
                <a:gridCol w="2523725">
                  <a:extLst>
                    <a:ext uri="{9D8B030D-6E8A-4147-A177-3AD203B41FA5}">
                      <a16:colId xmlns:a16="http://schemas.microsoft.com/office/drawing/2014/main" val="20002"/>
                    </a:ext>
                  </a:extLst>
                </a:gridCol>
              </a:tblGrid>
              <a:tr h="1590475">
                <a:tc>
                  <a:txBody>
                    <a:bodyPr/>
                    <a:lstStyle/>
                    <a:p>
                      <a:pPr marL="0" lvl="0" indent="0" algn="ctr" rtl="0">
                        <a:lnSpc>
                          <a:spcPct val="115000"/>
                        </a:lnSpc>
                        <a:spcBef>
                          <a:spcPts val="0"/>
                        </a:spcBef>
                        <a:spcAft>
                          <a:spcPts val="0"/>
                        </a:spcAft>
                        <a:buNone/>
                      </a:pPr>
                      <a:r>
                        <a:rPr lang="en" sz="1600" b="1">
                          <a:solidFill>
                            <a:schemeClr val="dk1"/>
                          </a:solidFill>
                        </a:rPr>
                        <a:t>Instructor Notes                     </a:t>
                      </a:r>
                      <a:r>
                        <a:rPr lang="en" sz="1600">
                          <a:solidFill>
                            <a:schemeClr val="dk1"/>
                          </a:solidFill>
                        </a:rPr>
                        <a:t> (for instructor use only)</a:t>
                      </a:r>
                      <a:endParaRPr sz="1300"/>
                    </a:p>
                  </a:txBody>
                  <a:tcPr marL="91425" marR="91425" marT="91425" marB="91425">
                    <a:lnL w="9525" cap="flat" cmpd="sng">
                      <a:solidFill>
                        <a:srgbClr val="202020"/>
                      </a:solidFill>
                      <a:prstDash val="solid"/>
                      <a:round/>
                      <a:headEnd type="none" w="sm" len="sm"/>
                      <a:tailEnd type="none" w="sm" len="sm"/>
                    </a:lnL>
                    <a:lnR w="9525" cap="flat" cmpd="sng">
                      <a:solidFill>
                        <a:srgbClr val="202020"/>
                      </a:solidFill>
                      <a:prstDash val="solid"/>
                      <a:round/>
                      <a:headEnd type="none" w="sm" len="sm"/>
                      <a:tailEnd type="none" w="sm" len="sm"/>
                    </a:lnR>
                    <a:lnT w="9525" cap="flat" cmpd="sng">
                      <a:solidFill>
                        <a:srgbClr val="202020"/>
                      </a:solidFill>
                      <a:prstDash val="solid"/>
                      <a:round/>
                      <a:headEnd type="none" w="sm" len="sm"/>
                      <a:tailEnd type="none" w="sm" len="sm"/>
                    </a:lnT>
                    <a:lnB w="9525" cap="flat" cmpd="sng">
                      <a:solidFill>
                        <a:srgbClr val="20202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chemeClr val="dk1"/>
                          </a:solidFill>
                        </a:rPr>
                        <a:t>Student slides</a:t>
                      </a:r>
                      <a:r>
                        <a:rPr lang="en" sz="1600">
                          <a:solidFill>
                            <a:schemeClr val="dk1"/>
                          </a:solidFill>
                        </a:rPr>
                        <a:t>        (Ready to copy for class, may need customization)</a:t>
                      </a:r>
                      <a:endParaRPr sz="1300"/>
                    </a:p>
                  </a:txBody>
                  <a:tcPr marL="91425" marR="91425" marT="91425" marB="91425">
                    <a:lnL w="9525" cap="flat" cmpd="sng">
                      <a:solidFill>
                        <a:srgbClr val="202020"/>
                      </a:solidFill>
                      <a:prstDash val="solid"/>
                      <a:round/>
                      <a:headEnd type="none" w="sm" len="sm"/>
                      <a:tailEnd type="none" w="sm" len="sm"/>
                    </a:lnL>
                    <a:lnR w="9525" cap="flat" cmpd="sng">
                      <a:solidFill>
                        <a:srgbClr val="202020"/>
                      </a:solidFill>
                      <a:prstDash val="solid"/>
                      <a:round/>
                      <a:headEnd type="none" w="sm" len="sm"/>
                      <a:tailEnd type="none" w="sm" len="sm"/>
                    </a:lnR>
                    <a:lnT w="9525" cap="flat" cmpd="sng">
                      <a:solidFill>
                        <a:srgbClr val="202020"/>
                      </a:solidFill>
                      <a:prstDash val="solid"/>
                      <a:round/>
                      <a:headEnd type="none" w="sm" len="sm"/>
                      <a:tailEnd type="none" w="sm" len="sm"/>
                    </a:lnT>
                    <a:lnB w="9525" cap="flat" cmpd="sng">
                      <a:solidFill>
                        <a:srgbClr val="20202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chemeClr val="dk1"/>
                          </a:solidFill>
                        </a:rPr>
                        <a:t>Example activities to choose from          </a:t>
                      </a:r>
                      <a:r>
                        <a:rPr lang="en" sz="1600">
                          <a:solidFill>
                            <a:schemeClr val="dk1"/>
                          </a:solidFill>
                        </a:rPr>
                        <a:t> (select option best for your class, may need customization)</a:t>
                      </a:r>
                      <a:endParaRPr sz="1300"/>
                    </a:p>
                  </a:txBody>
                  <a:tcPr marL="91425" marR="91425" marT="91425" marB="91425">
                    <a:lnL w="9525" cap="flat" cmpd="sng">
                      <a:solidFill>
                        <a:srgbClr val="202020"/>
                      </a:solidFill>
                      <a:prstDash val="solid"/>
                      <a:round/>
                      <a:headEnd type="none" w="sm" len="sm"/>
                      <a:tailEnd type="none" w="sm" len="sm"/>
                    </a:lnL>
                    <a:lnR w="9525" cap="flat" cmpd="sng">
                      <a:solidFill>
                        <a:srgbClr val="202020"/>
                      </a:solidFill>
                      <a:prstDash val="solid"/>
                      <a:round/>
                      <a:headEnd type="none" w="sm" len="sm"/>
                      <a:tailEnd type="none" w="sm" len="sm"/>
                    </a:lnR>
                    <a:lnT w="9525" cap="flat" cmpd="sng">
                      <a:solidFill>
                        <a:srgbClr val="202020"/>
                      </a:solidFill>
                      <a:prstDash val="solid"/>
                      <a:round/>
                      <a:headEnd type="none" w="sm" len="sm"/>
                      <a:tailEnd type="none" w="sm" len="sm"/>
                    </a:lnT>
                    <a:lnB w="9525" cap="flat" cmpd="sng">
                      <a:solidFill>
                        <a:srgbClr val="20202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86" name="Google Shape;86;p19"/>
          <p:cNvPicPr preferRelativeResize="0"/>
          <p:nvPr/>
        </p:nvPicPr>
        <p:blipFill>
          <a:blip r:embed="rId5">
            <a:alphaModFix/>
          </a:blip>
          <a:stretch>
            <a:fillRect/>
          </a:stretch>
        </p:blipFill>
        <p:spPr>
          <a:xfrm>
            <a:off x="7848900" y="0"/>
            <a:ext cx="1295100" cy="1295100"/>
          </a:xfrm>
          <a:prstGeom prst="rect">
            <a:avLst/>
          </a:prstGeom>
          <a:noFill/>
          <a:ln>
            <a:noFill/>
          </a:ln>
        </p:spPr>
      </p:pic>
      <p:pic>
        <p:nvPicPr>
          <p:cNvPr id="87" name="Google Shape;87;p19"/>
          <p:cNvPicPr preferRelativeResize="0"/>
          <p:nvPr/>
        </p:nvPicPr>
        <p:blipFill>
          <a:blip r:embed="rId5">
            <a:alphaModFix/>
          </a:blip>
          <a:stretch>
            <a:fillRect/>
          </a:stretch>
        </p:blipFill>
        <p:spPr>
          <a:xfrm>
            <a:off x="1581575" y="2571750"/>
            <a:ext cx="919950" cy="9199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Resources (continued, page 2 of 2)</a:t>
            </a:r>
            <a:endParaRPr b="1"/>
          </a:p>
        </p:txBody>
      </p:sp>
      <p:sp>
        <p:nvSpPr>
          <p:cNvPr id="440" name="Google Shape;440;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SJSU Writing Center: </a:t>
            </a:r>
            <a:r>
              <a:rPr lang="en" sz="1600" u="sng">
                <a:solidFill>
                  <a:schemeClr val="accent5"/>
                </a:solidFill>
                <a:hlinkClick r:id="rId3">
                  <a:extLst>
                    <a:ext uri="{A12FA001-AC4F-418D-AE19-62706E023703}">
                      <ahyp:hlinkClr xmlns:ahyp="http://schemas.microsoft.com/office/drawing/2018/hyperlinkcolor" val="tx"/>
                    </a:ext>
                  </a:extLst>
                </a:hlinkClick>
              </a:rPr>
              <a:t>https://www.sjsu.edu/writingcenter/</a:t>
            </a:r>
            <a:endParaRPr sz="1600"/>
          </a:p>
          <a:p>
            <a:pPr marL="0" lvl="0" indent="0" algn="l" rtl="0">
              <a:lnSpc>
                <a:spcPct val="100000"/>
              </a:lnSpc>
              <a:spcBef>
                <a:spcPts val="1600"/>
              </a:spcBef>
              <a:spcAft>
                <a:spcPts val="0"/>
              </a:spcAft>
              <a:buClr>
                <a:schemeClr val="dk1"/>
              </a:buClr>
              <a:buSzPts val="1100"/>
              <a:buFont typeface="Arial"/>
              <a:buNone/>
            </a:pPr>
            <a:r>
              <a:rPr lang="en" sz="1600">
                <a:solidFill>
                  <a:srgbClr val="53565A"/>
                </a:solidFill>
                <a:highlight>
                  <a:schemeClr val="lt1"/>
                </a:highlight>
              </a:rPr>
              <a:t>SJSU Student Writing Center Paraphrasing Handout: </a:t>
            </a:r>
            <a:endParaRPr sz="1600">
              <a:solidFill>
                <a:srgbClr val="53565A"/>
              </a:solidFill>
              <a:highlight>
                <a:schemeClr val="lt1"/>
              </a:highlight>
            </a:endParaRPr>
          </a:p>
          <a:p>
            <a:pPr marL="0" lvl="0" indent="0" algn="l" rtl="0">
              <a:lnSpc>
                <a:spcPct val="100000"/>
              </a:lnSpc>
              <a:spcBef>
                <a:spcPts val="0"/>
              </a:spcBef>
              <a:spcAft>
                <a:spcPts val="0"/>
              </a:spcAft>
              <a:buNone/>
            </a:pPr>
            <a:r>
              <a:rPr lang="en" sz="1600" u="sng">
                <a:solidFill>
                  <a:schemeClr val="accent5"/>
                </a:solidFill>
                <a:highlight>
                  <a:schemeClr val="lt1"/>
                </a:highlight>
                <a:hlinkClick r:id="rId4">
                  <a:extLst>
                    <a:ext uri="{A12FA001-AC4F-418D-AE19-62706E023703}">
                      <ahyp:hlinkClr xmlns:ahyp="http://schemas.microsoft.com/office/drawing/2018/hyperlinkcolor" val="tx"/>
                    </a:ext>
                  </a:extLst>
                </a:hlinkClick>
              </a:rPr>
              <a:t>https://pdp.sjsu.edu/writingcenter/docs/handouts/Paraphrasing.pdf</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spcBef>
                <a:spcPts val="0"/>
              </a:spcBef>
              <a:spcAft>
                <a:spcPts val="0"/>
              </a:spcAft>
              <a:buClr>
                <a:schemeClr val="dk1"/>
              </a:buClr>
              <a:buSzPts val="1100"/>
              <a:buFont typeface="Arial"/>
              <a:buNone/>
            </a:pPr>
            <a:r>
              <a:rPr lang="en" sz="1600"/>
              <a:t>Tips for scaffolding: </a:t>
            </a:r>
            <a:r>
              <a:rPr lang="en" sz="1600" u="sng">
                <a:solidFill>
                  <a:schemeClr val="accent5"/>
                </a:solidFill>
                <a:hlinkClick r:id="rId5">
                  <a:extLst>
                    <a:ext uri="{A12FA001-AC4F-418D-AE19-62706E023703}">
                      <ahyp:hlinkClr xmlns:ahyp="http://schemas.microsoft.com/office/drawing/2018/hyperlinkcolor" val="tx"/>
                    </a:ext>
                  </a:extLst>
                </a:hlinkClick>
              </a:rPr>
              <a:t>https://www.ryerson.ca/learning-teaching/teaching-resources/assessment</a:t>
            </a:r>
            <a:endParaRPr sz="1600">
              <a:solidFill>
                <a:srgbClr val="53565A"/>
              </a:solidFill>
              <a:highlight>
                <a:schemeClr val="lt1"/>
              </a:highlight>
            </a:endParaRPr>
          </a:p>
          <a:p>
            <a:pPr marL="0" lvl="0" indent="0" algn="l" rtl="0">
              <a:spcBef>
                <a:spcPts val="1600"/>
              </a:spcBef>
              <a:spcAft>
                <a:spcPts val="0"/>
              </a:spcAft>
              <a:buNone/>
            </a:pPr>
            <a:r>
              <a:rPr lang="en" sz="1600"/>
              <a:t>Video Tutorial: How to Read and Comprehend Scientific Research Articles (5.04 minutes): </a:t>
            </a:r>
            <a:r>
              <a:rPr lang="en" sz="1600" u="sng">
                <a:solidFill>
                  <a:schemeClr val="hlink"/>
                </a:solidFill>
                <a:hlinkClick r:id="rId6"/>
              </a:rPr>
              <a:t>https://www.youtube.com/watch?v=t2K6mJkSWoA&amp;t=303s</a:t>
            </a:r>
            <a:endParaRPr sz="1600"/>
          </a:p>
          <a:p>
            <a:pPr marL="0" lvl="0" indent="0" algn="l" rtl="0">
              <a:spcBef>
                <a:spcPts val="1600"/>
              </a:spcBef>
              <a:spcAft>
                <a:spcPts val="0"/>
              </a:spcAft>
              <a:buNone/>
            </a:pPr>
            <a:r>
              <a:rPr lang="en" sz="1600"/>
              <a:t>Video: How to Read a Scientific Article (2.18 minutes): </a:t>
            </a:r>
            <a:r>
              <a:rPr lang="en" sz="1600" u="sng">
                <a:solidFill>
                  <a:schemeClr val="hlink"/>
                </a:solidFill>
                <a:hlinkClick r:id="rId7"/>
              </a:rPr>
              <a:t>https://www.youtube.com/watch?v=ubcGvwKfRnI</a:t>
            </a:r>
            <a:endParaRPr sz="16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5"/>
          <p:cNvSpPr txBox="1">
            <a:spLocks noGrp="1"/>
          </p:cNvSpPr>
          <p:nvPr>
            <p:ph type="title"/>
          </p:nvPr>
        </p:nvSpPr>
        <p:spPr>
          <a:xfrm>
            <a:off x="311700" y="45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References (Page 1 of 3)</a:t>
            </a:r>
            <a:endParaRPr b="1"/>
          </a:p>
        </p:txBody>
      </p:sp>
      <p:sp>
        <p:nvSpPr>
          <p:cNvPr id="446" name="Google Shape;446;p65"/>
          <p:cNvSpPr txBox="1">
            <a:spLocks noGrp="1"/>
          </p:cNvSpPr>
          <p:nvPr>
            <p:ph type="body" idx="1"/>
          </p:nvPr>
        </p:nvSpPr>
        <p:spPr>
          <a:xfrm>
            <a:off x="311700" y="8073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highlight>
                  <a:schemeClr val="lt1"/>
                </a:highlight>
              </a:rPr>
              <a:t>Barry, E. S. (2006). Can paraphrasing practice help students define plagiarism?. </a:t>
            </a:r>
            <a:r>
              <a:rPr lang="en" sz="1200" i="1">
                <a:solidFill>
                  <a:schemeClr val="dk1"/>
                </a:solidFill>
                <a:highlight>
                  <a:schemeClr val="lt1"/>
                </a:highlight>
              </a:rPr>
              <a:t>College Student Journal</a:t>
            </a:r>
            <a:r>
              <a:rPr lang="en" sz="1200">
                <a:solidFill>
                  <a:schemeClr val="dk1"/>
                </a:solidFill>
                <a:highlight>
                  <a:schemeClr val="lt1"/>
                </a:highlight>
              </a:rPr>
              <a:t>, </a:t>
            </a:r>
            <a:r>
              <a:rPr lang="en" sz="1200" i="1">
                <a:solidFill>
                  <a:schemeClr val="dk1"/>
                </a:solidFill>
                <a:highlight>
                  <a:schemeClr val="lt1"/>
                </a:highlight>
              </a:rPr>
              <a:t>40</a:t>
            </a:r>
            <a:r>
              <a:rPr lang="en" sz="1200">
                <a:solidFill>
                  <a:schemeClr val="dk1"/>
                </a:solidFill>
                <a:highlight>
                  <a:schemeClr val="lt1"/>
                </a:highlight>
              </a:rPr>
              <a:t>(2)</a:t>
            </a:r>
            <a:r>
              <a:rPr lang="en" sz="1200">
                <a:solidFill>
                  <a:srgbClr val="222222"/>
                </a:solidFill>
                <a:highlight>
                  <a:schemeClr val="lt1"/>
                </a:highlight>
              </a:rPr>
              <a:t>.</a:t>
            </a:r>
            <a:endParaRPr sz="1200">
              <a:solidFill>
                <a:srgbClr val="222222"/>
              </a:solidFill>
              <a:highlight>
                <a:srgbClr val="FFFFFF"/>
              </a:highlight>
            </a:endParaRPr>
          </a:p>
          <a:p>
            <a:pPr marL="0" lvl="0" indent="0" algn="l" rtl="0">
              <a:spcBef>
                <a:spcPts val="1600"/>
              </a:spcBef>
              <a:spcAft>
                <a:spcPts val="0"/>
              </a:spcAft>
              <a:buNone/>
            </a:pPr>
            <a:r>
              <a:rPr lang="en" sz="1200">
                <a:solidFill>
                  <a:srgbClr val="222222"/>
                </a:solidFill>
                <a:highlight>
                  <a:srgbClr val="FFFFFF"/>
                </a:highlight>
              </a:rPr>
              <a:t>Caldwell, K., Henshaw, L., &amp; Taylor, G. (2011). Developing a framework for critiquing health research: an early evaluation. </a:t>
            </a:r>
            <a:r>
              <a:rPr lang="en" sz="1200" i="1">
                <a:solidFill>
                  <a:srgbClr val="222222"/>
                </a:solidFill>
                <a:highlight>
                  <a:srgbClr val="FFFFFF"/>
                </a:highlight>
              </a:rPr>
              <a:t>Nurse education today</a:t>
            </a:r>
            <a:r>
              <a:rPr lang="en" sz="1200">
                <a:solidFill>
                  <a:srgbClr val="222222"/>
                </a:solidFill>
                <a:highlight>
                  <a:srgbClr val="FFFFFF"/>
                </a:highlight>
              </a:rPr>
              <a:t>, </a:t>
            </a:r>
            <a:r>
              <a:rPr lang="en" sz="1200" i="1">
                <a:solidFill>
                  <a:srgbClr val="222222"/>
                </a:solidFill>
                <a:highlight>
                  <a:srgbClr val="FFFFFF"/>
                </a:highlight>
              </a:rPr>
              <a:t>31</a:t>
            </a:r>
            <a:r>
              <a:rPr lang="en" sz="1200">
                <a:solidFill>
                  <a:srgbClr val="222222"/>
                </a:solidFill>
                <a:highlight>
                  <a:srgbClr val="FFFFFF"/>
                </a:highlight>
              </a:rPr>
              <a:t>(8), e1-e7.</a:t>
            </a:r>
            <a:endParaRPr sz="1200">
              <a:solidFill>
                <a:srgbClr val="222222"/>
              </a:solidFill>
              <a:highlight>
                <a:srgbClr val="FFFFFF"/>
              </a:highlight>
            </a:endParaRPr>
          </a:p>
          <a:p>
            <a:pPr marL="0" lvl="0" indent="0" algn="l" rtl="0">
              <a:spcBef>
                <a:spcPts val="1600"/>
              </a:spcBef>
              <a:spcAft>
                <a:spcPts val="0"/>
              </a:spcAft>
              <a:buNone/>
            </a:pPr>
            <a:r>
              <a:rPr lang="en" sz="1200">
                <a:solidFill>
                  <a:srgbClr val="202020"/>
                </a:solidFill>
                <a:highlight>
                  <a:schemeClr val="lt1"/>
                </a:highlight>
              </a:rPr>
              <a:t>Carey MA, Steiner KL, Petri WA Jr (2020) Ten simple rules for reading a scientific paper. PLoS Comput Biol 16(7): e1008032. https://doi. org/10.1371/journal.pcbi.1008032</a:t>
            </a:r>
            <a:endParaRPr sz="1200">
              <a:solidFill>
                <a:srgbClr val="202020"/>
              </a:solidFill>
              <a:highlight>
                <a:schemeClr val="lt1"/>
              </a:highlight>
            </a:endParaRPr>
          </a:p>
          <a:p>
            <a:pPr marL="0" lvl="0" indent="0" algn="l" rtl="0">
              <a:spcBef>
                <a:spcPts val="1600"/>
              </a:spcBef>
              <a:spcAft>
                <a:spcPts val="0"/>
              </a:spcAft>
              <a:buNone/>
            </a:pPr>
            <a:r>
              <a:rPr lang="en" sz="1100">
                <a:solidFill>
                  <a:schemeClr val="dk1"/>
                </a:solidFill>
              </a:rPr>
              <a:t>Duke University. (n.d.). </a:t>
            </a:r>
            <a:r>
              <a:rPr lang="en" sz="1100" i="1">
                <a:solidFill>
                  <a:schemeClr val="dk1"/>
                </a:solidFill>
              </a:rPr>
              <a:t>How to Read and Review a Scientific Journal Article: Writing Summaries and Critiques</a:t>
            </a:r>
            <a:r>
              <a:rPr lang="en" sz="1100">
                <a:solidFill>
                  <a:schemeClr val="dk1"/>
                </a:solidFill>
              </a:rPr>
              <a:t>. Duke University Writing Studio. Retrieved June 27, 2021, from </a:t>
            </a:r>
            <a:r>
              <a:rPr lang="en" sz="1100" u="sng">
                <a:solidFill>
                  <a:schemeClr val="hlink"/>
                </a:solidFill>
                <a:hlinkClick r:id="rId3"/>
              </a:rPr>
              <a:t>https://pages.ucsd.edu/~mboyle/COGS163/pdf-files/scientificarticlereview.original.pdf</a:t>
            </a:r>
            <a:endParaRPr sz="1100">
              <a:solidFill>
                <a:schemeClr val="dk1"/>
              </a:solidFill>
            </a:endParaRPr>
          </a:p>
          <a:p>
            <a:pPr marL="0" lvl="0" indent="0" algn="l" rtl="0">
              <a:spcBef>
                <a:spcPts val="1200"/>
              </a:spcBef>
              <a:spcAft>
                <a:spcPts val="0"/>
              </a:spcAft>
              <a:buNone/>
            </a:pPr>
            <a:r>
              <a:rPr lang="en" sz="1100">
                <a:solidFill>
                  <a:schemeClr val="dk1"/>
                </a:solidFill>
              </a:rPr>
              <a:t>Duke University. (n.d.-b). </a:t>
            </a:r>
            <a:r>
              <a:rPr lang="en" sz="1100" i="1">
                <a:solidFill>
                  <a:schemeClr val="dk1"/>
                </a:solidFill>
              </a:rPr>
              <a:t>Scientific Article Review</a:t>
            </a:r>
            <a:r>
              <a:rPr lang="en" sz="1100">
                <a:solidFill>
                  <a:schemeClr val="dk1"/>
                </a:solidFill>
              </a:rPr>
              <a:t>. Duke University Writing Studio. Retrieved June 27, 2021, from https://twp.duke.edu/sites/twp.duke.edu/files/file-attachments/scientific-article-review.original.pdf</a:t>
            </a:r>
            <a:endParaRPr sz="1100">
              <a:solidFill>
                <a:schemeClr val="dk1"/>
              </a:solidFill>
            </a:endParaRPr>
          </a:p>
          <a:p>
            <a:pPr marL="0" lvl="0" indent="0" algn="l" rtl="0">
              <a:spcBef>
                <a:spcPts val="1200"/>
              </a:spcBef>
              <a:spcAft>
                <a:spcPts val="0"/>
              </a:spcAft>
              <a:buNone/>
            </a:pPr>
            <a:r>
              <a:rPr lang="en" sz="1200">
                <a:solidFill>
                  <a:srgbClr val="202020"/>
                </a:solidFill>
                <a:highlight>
                  <a:schemeClr val="lt1"/>
                </a:highlight>
              </a:rPr>
              <a:t>Gillen, CM (2007) </a:t>
            </a:r>
            <a:r>
              <a:rPr lang="en" sz="1200" i="1">
                <a:solidFill>
                  <a:srgbClr val="202020"/>
                </a:solidFill>
                <a:highlight>
                  <a:schemeClr val="lt1"/>
                </a:highlight>
              </a:rPr>
              <a:t>Reading Primary Literature A Practical Guide to Evaluating Research Articles in Biology</a:t>
            </a:r>
            <a:r>
              <a:rPr lang="en" sz="1200">
                <a:solidFill>
                  <a:srgbClr val="202020"/>
                </a:solidFill>
                <a:highlight>
                  <a:schemeClr val="lt1"/>
                </a:highlight>
              </a:rPr>
              <a:t>. Pearson Benjamin Cummings, San Francisco </a:t>
            </a:r>
            <a:endParaRPr sz="1200">
              <a:solidFill>
                <a:srgbClr val="202020"/>
              </a:solidFill>
              <a:highlight>
                <a:schemeClr val="lt1"/>
              </a:highlight>
            </a:endParaRPr>
          </a:p>
          <a:p>
            <a:pPr marL="0" lvl="0" indent="0" algn="l" rtl="0">
              <a:spcBef>
                <a:spcPts val="1200"/>
              </a:spcBef>
              <a:spcAft>
                <a:spcPts val="0"/>
              </a:spcAft>
              <a:buNone/>
            </a:pPr>
            <a:r>
              <a:rPr lang="en" sz="1100">
                <a:solidFill>
                  <a:schemeClr val="dk1"/>
                </a:solidFill>
              </a:rPr>
              <a:t>Hentschke, S. (n.d.). </a:t>
            </a:r>
            <a:r>
              <a:rPr lang="en" sz="1100" i="1">
                <a:solidFill>
                  <a:schemeClr val="dk1"/>
                </a:solidFill>
              </a:rPr>
              <a:t>Paraphrasing</a:t>
            </a:r>
            <a:r>
              <a:rPr lang="en" sz="1100">
                <a:solidFill>
                  <a:schemeClr val="dk1"/>
                </a:solidFill>
              </a:rPr>
              <a:t>. SJSU Writing Center. Retrieved June 27, 2021, from </a:t>
            </a:r>
            <a:r>
              <a:rPr lang="en" sz="1100" u="sng">
                <a:solidFill>
                  <a:schemeClr val="hlink"/>
                </a:solidFill>
                <a:hlinkClick r:id="rId4"/>
              </a:rPr>
              <a:t>https://pdp.sjsu.edu/writingcenter/docs/handouts/Paraphrasing.pdf</a:t>
            </a:r>
            <a:endParaRPr sz="1100">
              <a:solidFill>
                <a:schemeClr val="dk1"/>
              </a:solidFill>
            </a:endParaRPr>
          </a:p>
          <a:p>
            <a:pPr marL="0" lvl="0" indent="0" algn="l" rtl="0">
              <a:lnSpc>
                <a:spcPct val="200000"/>
              </a:lnSpc>
              <a:spcBef>
                <a:spcPts val="1200"/>
              </a:spcBef>
              <a:spcAft>
                <a:spcPts val="0"/>
              </a:spcAft>
              <a:buNone/>
            </a:pPr>
            <a:r>
              <a:rPr lang="en" sz="1200">
                <a:solidFill>
                  <a:schemeClr val="dk1"/>
                </a:solidFill>
              </a:rPr>
              <a:t>Hofmann, A. (2021). </a:t>
            </a:r>
            <a:r>
              <a:rPr lang="en" sz="1200" i="1">
                <a:solidFill>
                  <a:schemeClr val="dk1"/>
                </a:solidFill>
              </a:rPr>
              <a:t>Writing in the Biological Sciences</a:t>
            </a:r>
            <a:r>
              <a:rPr lang="en" sz="1200">
                <a:solidFill>
                  <a:schemeClr val="dk1"/>
                </a:solidFill>
              </a:rPr>
              <a:t> (4th ed.). Oxford University Press.</a:t>
            </a:r>
            <a:endParaRPr sz="1200">
              <a:solidFill>
                <a:schemeClr val="dk1"/>
              </a:solidFill>
            </a:endParaRPr>
          </a:p>
          <a:p>
            <a:pPr marL="0" lvl="0" indent="0" algn="l" rtl="0">
              <a:lnSpc>
                <a:spcPct val="100000"/>
              </a:lnSpc>
              <a:spcBef>
                <a:spcPts val="0"/>
              </a:spcBef>
              <a:spcAft>
                <a:spcPts val="0"/>
              </a:spcAft>
              <a:buNone/>
            </a:pPr>
            <a:endParaRPr sz="1200">
              <a:solidFill>
                <a:srgbClr val="333333"/>
              </a:solidFill>
            </a:endParaRPr>
          </a:p>
          <a:p>
            <a:pPr marL="0" lvl="0" indent="0" algn="l" rtl="0">
              <a:spcBef>
                <a:spcPts val="1200"/>
              </a:spcBef>
              <a:spcAft>
                <a:spcPts val="0"/>
              </a:spcAft>
              <a:buNone/>
            </a:pPr>
            <a:endParaRPr sz="1100">
              <a:solidFill>
                <a:schemeClr val="dk1"/>
              </a:solidFill>
            </a:endParaRPr>
          </a:p>
          <a:p>
            <a:pPr marL="0" lvl="0" indent="0" algn="l" rtl="0">
              <a:spcBef>
                <a:spcPts val="1200"/>
              </a:spcBef>
              <a:spcAft>
                <a:spcPts val="0"/>
              </a:spcAft>
              <a:buNone/>
            </a:pPr>
            <a:endParaRPr sz="1100">
              <a:solidFill>
                <a:schemeClr val="dk1"/>
              </a:solidFill>
            </a:endParaRPr>
          </a:p>
          <a:p>
            <a:pPr marL="0" lvl="0" indent="0" algn="l" rtl="0">
              <a:spcBef>
                <a:spcPts val="1200"/>
              </a:spcBef>
              <a:spcAft>
                <a:spcPts val="0"/>
              </a:spcAft>
              <a:buNone/>
            </a:pPr>
            <a:endParaRPr sz="1000">
              <a:solidFill>
                <a:srgbClr val="222222"/>
              </a:solidFill>
              <a:highlight>
                <a:srgbClr val="FFFFFF"/>
              </a:highlight>
            </a:endParaRPr>
          </a:p>
          <a:p>
            <a:pPr marL="0" lvl="0" indent="0" algn="l" rtl="0">
              <a:spcBef>
                <a:spcPts val="0"/>
              </a:spcBef>
              <a:spcAft>
                <a:spcPts val="0"/>
              </a:spcAft>
              <a:buNone/>
            </a:pPr>
            <a:endParaRPr sz="1350">
              <a:solidFill>
                <a:srgbClr val="303336"/>
              </a:solidFill>
              <a:highlight>
                <a:schemeClr val="lt1"/>
              </a:highlight>
            </a:endParaRPr>
          </a:p>
          <a:p>
            <a:pPr marL="0" lvl="0" indent="0" algn="l" rtl="0">
              <a:spcBef>
                <a:spcPts val="0"/>
              </a:spcBef>
              <a:spcAft>
                <a:spcPts val="0"/>
              </a:spcAft>
              <a:buNone/>
            </a:pPr>
            <a:endParaRPr sz="1200">
              <a:solidFill>
                <a:srgbClr val="222222"/>
              </a:solidFill>
              <a:highlight>
                <a:schemeClr val="lt1"/>
              </a:highlight>
            </a:endParaRPr>
          </a:p>
          <a:p>
            <a:pPr marL="0" lvl="0" indent="0" algn="l" rtl="0">
              <a:spcBef>
                <a:spcPts val="1600"/>
              </a:spcBef>
              <a:spcAft>
                <a:spcPts val="0"/>
              </a:spcAft>
              <a:buClr>
                <a:schemeClr val="dk1"/>
              </a:buClr>
              <a:buSzPts val="1100"/>
              <a:buFont typeface="Arial"/>
              <a:buNone/>
            </a:pPr>
            <a:r>
              <a:rPr lang="en" sz="1000">
                <a:solidFill>
                  <a:srgbClr val="222222"/>
                </a:solidFill>
                <a:highlight>
                  <a:schemeClr val="lt1"/>
                </a:highlight>
              </a:rPr>
              <a:t>.</a:t>
            </a:r>
            <a:endParaRPr sz="1200">
              <a:solidFill>
                <a:srgbClr val="222222"/>
              </a:solidFill>
              <a:highlight>
                <a:schemeClr val="lt1"/>
              </a:highlight>
            </a:endParaRPr>
          </a:p>
          <a:p>
            <a:pPr marL="0" lvl="0" indent="0" algn="l" rtl="0">
              <a:spcBef>
                <a:spcPts val="1600"/>
              </a:spcBef>
              <a:spcAft>
                <a:spcPts val="0"/>
              </a:spcAft>
              <a:buClr>
                <a:schemeClr val="dk1"/>
              </a:buClr>
              <a:buSzPts val="1100"/>
              <a:buFont typeface="Arial"/>
              <a:buNone/>
            </a:pPr>
            <a:endParaRPr sz="1000">
              <a:solidFill>
                <a:srgbClr val="222222"/>
              </a:solidFill>
              <a:highlight>
                <a:srgbClr val="FFFFFF"/>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References (continued, page 2 of 3)</a:t>
            </a:r>
            <a:endParaRPr b="1"/>
          </a:p>
        </p:txBody>
      </p:sp>
      <p:sp>
        <p:nvSpPr>
          <p:cNvPr id="452" name="Google Shape;452;p66"/>
          <p:cNvSpPr txBox="1">
            <a:spLocks noGrp="1"/>
          </p:cNvSpPr>
          <p:nvPr>
            <p:ph type="body" idx="1"/>
          </p:nvPr>
        </p:nvSpPr>
        <p:spPr>
          <a:xfrm>
            <a:off x="311700" y="397050"/>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100">
                <a:solidFill>
                  <a:schemeClr val="dk1"/>
                </a:solidFill>
              </a:rPr>
              <a:t>Khan Academy. (n.d.). </a:t>
            </a:r>
            <a:r>
              <a:rPr lang="en" sz="1100" i="1">
                <a:solidFill>
                  <a:schemeClr val="dk1"/>
                </a:solidFill>
              </a:rPr>
              <a:t>The Scientific Method</a:t>
            </a:r>
            <a:r>
              <a:rPr lang="en" sz="1100">
                <a:solidFill>
                  <a:schemeClr val="dk1"/>
                </a:solidFill>
              </a:rPr>
              <a:t>. Biology and the Scientific Method. Retrieved June 27, 2021, from </a:t>
            </a:r>
            <a:r>
              <a:rPr lang="en" sz="1100" u="sng">
                <a:solidFill>
                  <a:schemeClr val="accent5"/>
                </a:solidFill>
                <a:hlinkClick r:id="rId3">
                  <a:extLst>
                    <a:ext uri="{A12FA001-AC4F-418D-AE19-62706E023703}">
                      <ahyp:hlinkClr xmlns:ahyp="http://schemas.microsoft.com/office/drawing/2018/hyperlinkcolor" val="tx"/>
                    </a:ext>
                  </a:extLst>
                </a:hlinkClick>
              </a:rPr>
              <a:t>https://www.khanacademy.org/science/high-school-biology/hs-biology-foundations/hs-biology-and-the-scientific-method/a/the-science-of-biology</a:t>
            </a:r>
            <a:endParaRPr sz="1200">
              <a:solidFill>
                <a:srgbClr val="222222"/>
              </a:solidFill>
              <a:highlight>
                <a:srgbClr val="FFFFFF"/>
              </a:highlight>
            </a:endParaRPr>
          </a:p>
          <a:p>
            <a:pPr marL="0" lvl="0" indent="0" algn="l" rtl="0">
              <a:spcBef>
                <a:spcPts val="1200"/>
              </a:spcBef>
              <a:spcAft>
                <a:spcPts val="0"/>
              </a:spcAft>
              <a:buNone/>
            </a:pPr>
            <a:r>
              <a:rPr lang="en" sz="1200">
                <a:solidFill>
                  <a:srgbClr val="222222"/>
                </a:solidFill>
                <a:highlight>
                  <a:srgbClr val="FFFFFF"/>
                </a:highlight>
              </a:rPr>
              <a:t>Lieberman-Cribbin, W., Liu, B., Sheffield, P., Schwartz, R., &amp; Taioli, E. (2021). Socioeconomic disparities in incidents at toxic sites during Hurricane Harvey. </a:t>
            </a:r>
            <a:r>
              <a:rPr lang="en" sz="1200" i="1">
                <a:solidFill>
                  <a:srgbClr val="222222"/>
                </a:solidFill>
                <a:highlight>
                  <a:srgbClr val="FFFFFF"/>
                </a:highlight>
              </a:rPr>
              <a:t>Journal of Exposure Science &amp; Environmental Epidemiology</a:t>
            </a:r>
            <a:r>
              <a:rPr lang="en" sz="1200">
                <a:solidFill>
                  <a:srgbClr val="222222"/>
                </a:solidFill>
                <a:highlight>
                  <a:srgbClr val="FFFFFF"/>
                </a:highlight>
              </a:rPr>
              <a:t>, </a:t>
            </a:r>
            <a:r>
              <a:rPr lang="en" sz="1200" i="1">
                <a:solidFill>
                  <a:srgbClr val="222222"/>
                </a:solidFill>
                <a:highlight>
                  <a:srgbClr val="FFFFFF"/>
                </a:highlight>
              </a:rPr>
              <a:t>31</a:t>
            </a:r>
            <a:r>
              <a:rPr lang="en" sz="1200">
                <a:solidFill>
                  <a:srgbClr val="222222"/>
                </a:solidFill>
                <a:highlight>
                  <a:srgbClr val="FFFFFF"/>
                </a:highlight>
              </a:rPr>
              <a:t>(3), 454-460.</a:t>
            </a:r>
            <a:endParaRPr sz="1300">
              <a:solidFill>
                <a:schemeClr val="dk1"/>
              </a:solidFill>
            </a:endParaRPr>
          </a:p>
          <a:p>
            <a:pPr marL="0" lvl="0" indent="0" algn="l" rtl="0">
              <a:spcBef>
                <a:spcPts val="1200"/>
              </a:spcBef>
              <a:spcAft>
                <a:spcPts val="0"/>
              </a:spcAft>
              <a:buNone/>
            </a:pPr>
            <a:r>
              <a:rPr lang="en" sz="1100" i="1">
                <a:solidFill>
                  <a:schemeClr val="dk1"/>
                </a:solidFill>
              </a:rPr>
              <a:t>Merriam-Webster Dictionary</a:t>
            </a:r>
            <a:r>
              <a:rPr lang="en" sz="1100">
                <a:solidFill>
                  <a:schemeClr val="dk1"/>
                </a:solidFill>
              </a:rPr>
              <a:t>. (n.d.-a). Merriam-Webster Dictionary. Retrieved February 25, 2021, from </a:t>
            </a:r>
            <a:r>
              <a:rPr lang="en" sz="1100" u="sng">
                <a:solidFill>
                  <a:schemeClr val="hlink"/>
                </a:solidFill>
                <a:hlinkClick r:id="rId4"/>
              </a:rPr>
              <a:t>https://www.merriam-webster.com/dictionary/plagiarize</a:t>
            </a:r>
            <a:endParaRPr sz="1100">
              <a:solidFill>
                <a:schemeClr val="dk1"/>
              </a:solidFill>
            </a:endParaRPr>
          </a:p>
          <a:p>
            <a:pPr marL="0" lvl="0" indent="0" algn="l" rtl="0">
              <a:spcBef>
                <a:spcPts val="1200"/>
              </a:spcBef>
              <a:spcAft>
                <a:spcPts val="0"/>
              </a:spcAft>
              <a:buNone/>
            </a:pPr>
            <a:r>
              <a:rPr lang="en" sz="1100" i="1">
                <a:solidFill>
                  <a:schemeClr val="dk1"/>
                </a:solidFill>
              </a:rPr>
              <a:t>Merriam-Webster Dictionary</a:t>
            </a:r>
            <a:r>
              <a:rPr lang="en" sz="1100">
                <a:solidFill>
                  <a:schemeClr val="dk1"/>
                </a:solidFill>
              </a:rPr>
              <a:t>. (n.d.-b). Merriam Webster Dictionary. Retrieved February 25, 2021, from </a:t>
            </a:r>
            <a:r>
              <a:rPr lang="en" sz="1100" u="sng">
                <a:solidFill>
                  <a:schemeClr val="hlink"/>
                </a:solidFill>
                <a:hlinkClick r:id="rId5"/>
              </a:rPr>
              <a:t>https://www.merriam-webster.com/dictionary/paraphrase</a:t>
            </a:r>
            <a:endParaRPr sz="1100">
              <a:solidFill>
                <a:schemeClr val="dk1"/>
              </a:solidFill>
            </a:endParaRPr>
          </a:p>
          <a:p>
            <a:pPr marL="0" lvl="0" indent="0" algn="l" rtl="0">
              <a:spcBef>
                <a:spcPts val="1200"/>
              </a:spcBef>
              <a:spcAft>
                <a:spcPts val="0"/>
              </a:spcAft>
              <a:buNone/>
            </a:pPr>
            <a:r>
              <a:rPr lang="en" sz="1200">
                <a:solidFill>
                  <a:srgbClr val="222222"/>
                </a:solidFill>
                <a:highlight>
                  <a:schemeClr val="lt1"/>
                </a:highlight>
              </a:rPr>
              <a:t>Nicolopoulou-Stamati, P., Maipas, S., Kotampasi, C., Stamatis, P., &amp; Hens, L. (2016). Chemical pesticides and human health: the urgent need for a new concept in agriculture. </a:t>
            </a:r>
            <a:r>
              <a:rPr lang="en" sz="1200" i="1">
                <a:solidFill>
                  <a:srgbClr val="222222"/>
                </a:solidFill>
                <a:highlight>
                  <a:schemeClr val="lt1"/>
                </a:highlight>
              </a:rPr>
              <a:t>Frontiers in public health</a:t>
            </a:r>
            <a:r>
              <a:rPr lang="en" sz="1200">
                <a:solidFill>
                  <a:srgbClr val="222222"/>
                </a:solidFill>
                <a:highlight>
                  <a:schemeClr val="lt1"/>
                </a:highlight>
              </a:rPr>
              <a:t>, </a:t>
            </a:r>
            <a:r>
              <a:rPr lang="en" sz="1200" i="1">
                <a:solidFill>
                  <a:srgbClr val="222222"/>
                </a:solidFill>
                <a:highlight>
                  <a:schemeClr val="lt1"/>
                </a:highlight>
              </a:rPr>
              <a:t>4</a:t>
            </a:r>
            <a:r>
              <a:rPr lang="en" sz="1200">
                <a:solidFill>
                  <a:srgbClr val="222222"/>
                </a:solidFill>
                <a:highlight>
                  <a:schemeClr val="lt1"/>
                </a:highlight>
              </a:rPr>
              <a:t>, 148</a:t>
            </a:r>
            <a:endParaRPr sz="1200">
              <a:solidFill>
                <a:srgbClr val="222222"/>
              </a:solidFill>
              <a:highlight>
                <a:schemeClr val="lt1"/>
              </a:highlight>
            </a:endParaRPr>
          </a:p>
          <a:p>
            <a:pPr marL="0" lvl="0" indent="0" algn="l" rtl="0">
              <a:spcBef>
                <a:spcPts val="1600"/>
              </a:spcBef>
              <a:spcAft>
                <a:spcPts val="0"/>
              </a:spcAft>
              <a:buClr>
                <a:schemeClr val="dk1"/>
              </a:buClr>
              <a:buSzPts val="1100"/>
              <a:buFont typeface="Arial"/>
              <a:buNone/>
            </a:pPr>
            <a:r>
              <a:rPr lang="en" sz="1200">
                <a:solidFill>
                  <a:srgbClr val="222222"/>
                </a:solidFill>
                <a:highlight>
                  <a:srgbClr val="FFFFFF"/>
                </a:highlight>
              </a:rPr>
              <a:t>Purugganan, M., &amp; Hewitt, J. (2004). How to read a scientific article. </a:t>
            </a:r>
            <a:r>
              <a:rPr lang="en" sz="1200" i="1">
                <a:solidFill>
                  <a:srgbClr val="222222"/>
                </a:solidFill>
                <a:highlight>
                  <a:srgbClr val="FFFFFF"/>
                </a:highlight>
              </a:rPr>
              <a:t>Rice University</a:t>
            </a:r>
            <a:r>
              <a:rPr lang="en" sz="1200">
                <a:solidFill>
                  <a:srgbClr val="222222"/>
                </a:solidFill>
                <a:highlight>
                  <a:srgbClr val="FFFFFF"/>
                </a:highlight>
              </a:rPr>
              <a:t>. </a:t>
            </a:r>
            <a:r>
              <a:rPr lang="en" sz="1200" u="sng">
                <a:solidFill>
                  <a:schemeClr val="accent5"/>
                </a:solidFill>
                <a:highlight>
                  <a:srgbClr val="FFFFFF"/>
                </a:highlight>
                <a:hlinkClick r:id="rId6">
                  <a:extLst>
                    <a:ext uri="{A12FA001-AC4F-418D-AE19-62706E023703}">
                      <ahyp:hlinkClr xmlns:ahyp="http://schemas.microsoft.com/office/drawing/2018/hyperlinkcolor" val="tx"/>
                    </a:ext>
                  </a:extLst>
                </a:hlinkClick>
              </a:rPr>
              <a:t>http://www.owlnet.rice.edu/~cainproj/courses/HowToReadSciArticle.pdf</a:t>
            </a:r>
            <a:endParaRPr sz="1400">
              <a:solidFill>
                <a:srgbClr val="222222"/>
              </a:solidFill>
              <a:highlight>
                <a:schemeClr val="lt1"/>
              </a:highlight>
            </a:endParaRPr>
          </a:p>
          <a:p>
            <a:pPr marL="0" lvl="0" indent="0" algn="l" rtl="0">
              <a:spcBef>
                <a:spcPts val="1500"/>
              </a:spcBef>
              <a:spcAft>
                <a:spcPts val="0"/>
              </a:spcAft>
              <a:buNone/>
            </a:pPr>
            <a:r>
              <a:rPr lang="en" sz="1100">
                <a:solidFill>
                  <a:schemeClr val="dk1"/>
                </a:solidFill>
              </a:rPr>
              <a:t>Ryerson University. (n.d.). </a:t>
            </a:r>
            <a:r>
              <a:rPr lang="en" sz="1100" i="1">
                <a:solidFill>
                  <a:schemeClr val="dk1"/>
                </a:solidFill>
              </a:rPr>
              <a:t>Designing Assessments</a:t>
            </a:r>
            <a:r>
              <a:rPr lang="en" sz="1100">
                <a:solidFill>
                  <a:schemeClr val="dk1"/>
                </a:solidFill>
              </a:rPr>
              <a:t>. Ryerson University Centre for Excellence in Learning and Teaching. Retrieved June 27, 2021, from </a:t>
            </a:r>
            <a:r>
              <a:rPr lang="en" sz="1100" u="sng">
                <a:solidFill>
                  <a:schemeClr val="hlink"/>
                </a:solidFill>
                <a:hlinkClick r:id="rId7"/>
              </a:rPr>
              <a:t>https://www.ryerson.ca/learning-teaching/teaching-resources/assessment/</a:t>
            </a:r>
            <a:endParaRPr sz="1100">
              <a:solidFill>
                <a:schemeClr val="dk1"/>
              </a:solidFill>
            </a:endParaRPr>
          </a:p>
          <a:p>
            <a:pPr marL="0" lvl="0" indent="0" algn="l" rtl="0">
              <a:spcBef>
                <a:spcPts val="1200"/>
              </a:spcBef>
              <a:spcAft>
                <a:spcPts val="0"/>
              </a:spcAft>
              <a:buNone/>
            </a:pPr>
            <a:endParaRPr sz="1100">
              <a:solidFill>
                <a:srgbClr val="53565A"/>
              </a:solidFill>
              <a:highlight>
                <a:srgbClr val="FFFFFF"/>
              </a:highlight>
            </a:endParaRPr>
          </a:p>
          <a:p>
            <a:pPr marL="0" lvl="0" indent="0" algn="l" rtl="0">
              <a:spcBef>
                <a:spcPts val="1500"/>
              </a:spcBef>
              <a:spcAft>
                <a:spcPts val="160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References (continued, page 3 of 3)</a:t>
            </a:r>
            <a:endParaRPr b="1"/>
          </a:p>
        </p:txBody>
      </p:sp>
      <p:sp>
        <p:nvSpPr>
          <p:cNvPr id="458" name="Google Shape;458;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100">
                <a:solidFill>
                  <a:schemeClr val="dk1"/>
                </a:solidFill>
              </a:rPr>
              <a:t>Siegel, R. (n.d.). </a:t>
            </a:r>
            <a:r>
              <a:rPr lang="en" sz="1100" i="1">
                <a:solidFill>
                  <a:schemeClr val="dk1"/>
                </a:solidFill>
              </a:rPr>
              <a:t>Reading Scientific Articles</a:t>
            </a:r>
            <a:r>
              <a:rPr lang="en" sz="1100">
                <a:solidFill>
                  <a:schemeClr val="dk1"/>
                </a:solidFill>
              </a:rPr>
              <a:t>. Reading Scientific Articles. Retrieved June 27, 2021, from </a:t>
            </a:r>
            <a:r>
              <a:rPr lang="en" sz="1100" u="sng">
                <a:solidFill>
                  <a:schemeClr val="hlink"/>
                </a:solidFill>
                <a:hlinkClick r:id="rId3"/>
              </a:rPr>
              <a:t>http://web.stanford.edu/~siegelr/readingsci.htm</a:t>
            </a:r>
            <a:endParaRPr sz="11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100">
                <a:solidFill>
                  <a:schemeClr val="dk1"/>
                </a:solidFill>
              </a:rPr>
              <a:t>Williams, M.  (2016, March 31). </a:t>
            </a:r>
            <a:r>
              <a:rPr lang="en" sz="1100">
                <a:solidFill>
                  <a:schemeClr val="dk1"/>
                </a:solidFill>
                <a:highlight>
                  <a:srgbClr val="FFFFFF"/>
                </a:highlight>
              </a:rPr>
              <a:t>How to Read a Scientific Paper ASPB Plant Science Today. Retrieved June 27, 2021 from </a:t>
            </a:r>
            <a:r>
              <a:rPr lang="en" sz="1100" u="sng">
                <a:solidFill>
                  <a:schemeClr val="hlink"/>
                </a:solidFill>
                <a:hlinkClick r:id="rId4"/>
              </a:rPr>
              <a:t>https://blog.aspb.org/how-to-read-a-scientific-paper-and-case-study-reading-a-plant-physiology-article/</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highlight>
                <a:srgbClr val="FFF2CC"/>
              </a:highlight>
            </a:endParaRPr>
          </a:p>
          <a:p>
            <a:pPr marL="0" lvl="0" indent="0" algn="l" rtl="0">
              <a:spcBef>
                <a:spcPts val="15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311700" y="1092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t>Background and Introduction to Instructors</a:t>
            </a:r>
            <a:endParaRPr b="1" dirty="0"/>
          </a:p>
        </p:txBody>
      </p:sp>
      <p:sp>
        <p:nvSpPr>
          <p:cNvPr id="93" name="Google Shape;93;p20"/>
          <p:cNvSpPr txBox="1">
            <a:spLocks noGrp="1"/>
          </p:cNvSpPr>
          <p:nvPr>
            <p:ph type="body" idx="1"/>
          </p:nvPr>
        </p:nvSpPr>
        <p:spPr>
          <a:xfrm>
            <a:off x="311700" y="7497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None/>
            </a:pPr>
            <a:r>
              <a:rPr lang="en" sz="1700" b="1">
                <a:solidFill>
                  <a:schemeClr val="dk1"/>
                </a:solidFill>
              </a:rPr>
              <a:t>Critiquing scientific literature</a:t>
            </a:r>
            <a:r>
              <a:rPr lang="en" sz="1700">
                <a:solidFill>
                  <a:schemeClr val="dk1"/>
                </a:solidFill>
              </a:rPr>
              <a:t> is a challenging and daunting skill for many students. We have learned that students have varying skill level when entering your class. For some, this might be the first time that they are practicing this skill. From our post-assignment survey, students felt a range of emotions: nervous, intimidated, worried, stressed, unsure, overwhelmed, confused, and hesitant toward this assignment. One method that helped them, as described on the next slide, was to have the assignment broken up into smaller, structured tasks that built in difficulty.    </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r>
              <a:rPr lang="en" sz="1700">
                <a:solidFill>
                  <a:schemeClr val="dk1"/>
                </a:solidFill>
              </a:rPr>
              <a:t>It is important to reflect on your own experience learning how to be proficient in reading and analyzing scientific literature. Please be sure to express to students that this is a tough skill to learn, talk about your learning experience, your process, and how many times you read an article before you understand it. This expression of vulnerability will help the students know that they are not alone. </a:t>
            </a:r>
            <a:endParaRPr sz="1700">
              <a:solidFill>
                <a:schemeClr val="dk1"/>
              </a:solidFill>
            </a:endParaRPr>
          </a:p>
          <a:p>
            <a:pPr marL="0" lvl="0" indent="0" algn="l" rtl="0">
              <a:spcBef>
                <a:spcPts val="0"/>
              </a:spcBef>
              <a:spcAft>
                <a:spcPts val="0"/>
              </a:spcAft>
              <a:buNone/>
            </a:pPr>
            <a:endParaRPr sz="1700">
              <a:solidFill>
                <a:schemeClr val="dk1"/>
              </a:solidFill>
            </a:endParaRPr>
          </a:p>
          <a:p>
            <a:pPr marL="457200" lvl="0" indent="0" algn="l" rtl="0">
              <a:spcBef>
                <a:spcPts val="0"/>
              </a:spcBef>
              <a:spcAft>
                <a:spcPts val="0"/>
              </a:spcAft>
              <a:buNone/>
            </a:pPr>
            <a:endParaRPr sz="17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1600"/>
              </a:spcAft>
              <a:buNone/>
            </a:pPr>
            <a:endParaRPr/>
          </a:p>
        </p:txBody>
      </p:sp>
      <p:pic>
        <p:nvPicPr>
          <p:cNvPr id="94" name="Google Shape;94;p20"/>
          <p:cNvPicPr preferRelativeResize="0"/>
          <p:nvPr/>
        </p:nvPicPr>
        <p:blipFill>
          <a:blip r:embed="rId3">
            <a:alphaModFix/>
          </a:blip>
          <a:stretch>
            <a:fillRect/>
          </a:stretch>
        </p:blipFill>
        <p:spPr>
          <a:xfrm>
            <a:off x="8028750" y="0"/>
            <a:ext cx="1115250" cy="1115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311700" y="146850"/>
            <a:ext cx="656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Background on Scaffolding Activities</a:t>
            </a:r>
            <a:r>
              <a:rPr lang="en"/>
              <a:t> </a:t>
            </a:r>
            <a:endParaRPr/>
          </a:p>
          <a:p>
            <a:pPr marL="0" lvl="0" indent="0" algn="l" rtl="0">
              <a:spcBef>
                <a:spcPts val="0"/>
              </a:spcBef>
              <a:spcAft>
                <a:spcPts val="0"/>
              </a:spcAft>
              <a:buNone/>
            </a:pPr>
            <a:endParaRPr/>
          </a:p>
        </p:txBody>
      </p:sp>
      <p:sp>
        <p:nvSpPr>
          <p:cNvPr id="100" name="Google Shape;100;p21"/>
          <p:cNvSpPr txBox="1">
            <a:spLocks noGrp="1"/>
          </p:cNvSpPr>
          <p:nvPr>
            <p:ph type="body" idx="1"/>
          </p:nvPr>
        </p:nvSpPr>
        <p:spPr>
          <a:xfrm>
            <a:off x="311700" y="719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Your students might find the critiquing scientific literature assignment so far out of their knowledge base and/or comfort zone, that they will not know where to start. It is important to scaffold, or to connect this assignment and the scientific content of this article to something that they do understand. Some ways that we have used to scaffold are as follows: </a:t>
            </a:r>
            <a:endParaRPr sz="1600" dirty="0">
              <a:solidFill>
                <a:schemeClr val="dk1"/>
              </a:solidFill>
            </a:endParaRPr>
          </a:p>
          <a:p>
            <a:pPr marL="457200" lvl="0" indent="-342900" algn="l" rtl="0">
              <a:spcBef>
                <a:spcPts val="0"/>
              </a:spcBef>
              <a:spcAft>
                <a:spcPts val="0"/>
              </a:spcAft>
              <a:buClr>
                <a:schemeClr val="dk1"/>
              </a:buClr>
              <a:buSzPts val="1800"/>
              <a:buChar char="●"/>
            </a:pPr>
            <a:r>
              <a:rPr lang="en" sz="1700" dirty="0">
                <a:solidFill>
                  <a:schemeClr val="dk1"/>
                </a:solidFill>
              </a:rPr>
              <a:t>Find outside content that supports the scientific article (connecting to what they know- “</a:t>
            </a:r>
            <a:r>
              <a:rPr lang="en" sz="1700" u="sng" dirty="0">
                <a:solidFill>
                  <a:schemeClr val="hlink"/>
                </a:solidFill>
                <a:hlinkClick r:id="rId3"/>
              </a:rPr>
              <a:t>Zone of proximal development</a:t>
            </a:r>
            <a:r>
              <a:rPr lang="en" sz="1700" dirty="0">
                <a:solidFill>
                  <a:schemeClr val="dk1"/>
                </a:solidFill>
              </a:rPr>
              <a:t>”):</a:t>
            </a:r>
            <a:r>
              <a:rPr lang="en" dirty="0">
                <a:solidFill>
                  <a:schemeClr val="dk1"/>
                </a:solidFill>
              </a:rPr>
              <a:t> </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Have students watch a documentary on the topic. </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Find short videos from the internet that explain complex ideas presented in the scientific article.  </a:t>
            </a:r>
            <a:endParaRPr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Break down the assignment into digestible pieces (Process scaffolding):</a:t>
            </a:r>
            <a:endParaRPr sz="1700"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Assignment 1: Read the abstract and introduction and write down the terms you don’t understand. Look up the definitions of these terms.</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Assignment 2: Complete a </a:t>
            </a:r>
            <a:r>
              <a:rPr lang="en" u="sng" dirty="0">
                <a:solidFill>
                  <a:schemeClr val="hlink"/>
                </a:solidFill>
                <a:hlinkClick r:id="rId4" action="ppaction://hlinksldjump"/>
              </a:rPr>
              <a:t>worksheet</a:t>
            </a:r>
            <a:r>
              <a:rPr lang="en" dirty="0">
                <a:solidFill>
                  <a:schemeClr val="dk1"/>
                </a:solidFill>
              </a:rPr>
              <a:t> on the assignment that ask some basic questions about the paper (title, research questions, hypothesis, study design) and correct together in class.</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Assignment 3: Write the critique of the published paper with a </a:t>
            </a:r>
            <a:r>
              <a:rPr lang="en" u="sng" dirty="0">
                <a:solidFill>
                  <a:schemeClr val="hlink"/>
                </a:solidFill>
                <a:hlinkClick r:id="rId5" action="ppaction://hlinksldjump"/>
              </a:rPr>
              <a:t>clear rubric</a:t>
            </a:r>
            <a:r>
              <a:rPr lang="en" dirty="0">
                <a:solidFill>
                  <a:schemeClr val="dk1"/>
                </a:solidFill>
              </a:rPr>
              <a:t>. </a:t>
            </a:r>
            <a:endParaRPr dirty="0">
              <a:solidFill>
                <a:schemeClr val="dk1"/>
              </a:solidFill>
            </a:endParaRPr>
          </a:p>
          <a:p>
            <a:pPr marL="0" lvl="0" indent="0" algn="l" rtl="0">
              <a:spcBef>
                <a:spcPts val="0"/>
              </a:spcBef>
              <a:spcAft>
                <a:spcPts val="0"/>
              </a:spcAft>
              <a:buNone/>
            </a:pPr>
            <a:endParaRPr sz="1000" dirty="0">
              <a:solidFill>
                <a:schemeClr val="dk1"/>
              </a:solidFill>
            </a:endParaRPr>
          </a:p>
        </p:txBody>
      </p:sp>
      <p:sp>
        <p:nvSpPr>
          <p:cNvPr id="101" name="Google Shape;101;p21"/>
          <p:cNvSpPr txBox="1"/>
          <p:nvPr/>
        </p:nvSpPr>
        <p:spPr>
          <a:xfrm>
            <a:off x="618425" y="4851200"/>
            <a:ext cx="57864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Reference: https://www.ryerson.ca/learning-teaching/teaching-resources/assessment/</a:t>
            </a:r>
            <a:endParaRPr/>
          </a:p>
        </p:txBody>
      </p:sp>
      <p:pic>
        <p:nvPicPr>
          <p:cNvPr id="102" name="Google Shape;102;p21"/>
          <p:cNvPicPr preferRelativeResize="0"/>
          <p:nvPr/>
        </p:nvPicPr>
        <p:blipFill>
          <a:blip r:embed="rId6">
            <a:alphaModFix/>
          </a:blip>
          <a:stretch>
            <a:fillRect/>
          </a:stretch>
        </p:blipFill>
        <p:spPr>
          <a:xfrm>
            <a:off x="8170550" y="0"/>
            <a:ext cx="973450" cy="973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t>Scaffolding Activities</a:t>
            </a:r>
            <a:r>
              <a:rPr lang="en"/>
              <a:t> </a:t>
            </a:r>
            <a:endParaRPr/>
          </a:p>
        </p:txBody>
      </p:sp>
      <p:sp>
        <p:nvSpPr>
          <p:cNvPr id="108" name="Google Shape;108;p22"/>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More ideas to try for this assignment: </a:t>
            </a:r>
            <a:endParaRPr>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In class practice exercises: </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Understanding the abstract (pair-share- what’s the article about- tell your neighbor)</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Review techniques of how to read a scientific article</a:t>
            </a:r>
            <a:endParaRPr sz="1700">
              <a:solidFill>
                <a:schemeClr val="dk1"/>
              </a:solidFill>
            </a:endParaRPr>
          </a:p>
          <a:p>
            <a:pPr marL="914400" lvl="0" indent="0" algn="l" rtl="0">
              <a:spcBef>
                <a:spcPts val="0"/>
              </a:spcBef>
              <a:spcAft>
                <a:spcPts val="0"/>
              </a:spcAft>
              <a:buNone/>
            </a:pP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Outside of class exercises: </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Unknown terms- Students read the article (or just the Abstract and Introduction) and look up terms they don’t recognize/understand before class, instructors then publish the list of unknown terms with correct definitions.</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Exit tickets: Checks for understanding are used to confirm student’s knowledge of the five most important terms for comprehending the article</a:t>
            </a:r>
            <a:endParaRPr sz="1700">
              <a:solidFill>
                <a:srgbClr val="FF0000"/>
              </a:solidFill>
            </a:endParaRPr>
          </a:p>
          <a:p>
            <a:pPr marL="0" lvl="0" indent="0" algn="l" rtl="0">
              <a:spcBef>
                <a:spcPts val="0"/>
              </a:spcBef>
              <a:spcAft>
                <a:spcPts val="1600"/>
              </a:spcAft>
              <a:buNone/>
            </a:pPr>
            <a:endParaRPr/>
          </a:p>
        </p:txBody>
      </p:sp>
      <p:pic>
        <p:nvPicPr>
          <p:cNvPr id="109" name="Google Shape;109;p22"/>
          <p:cNvPicPr preferRelativeResize="0"/>
          <p:nvPr/>
        </p:nvPicPr>
        <p:blipFill>
          <a:blip r:embed="rId3">
            <a:alphaModFix/>
          </a:blip>
          <a:stretch>
            <a:fillRect/>
          </a:stretch>
        </p:blipFill>
        <p:spPr>
          <a:xfrm>
            <a:off x="7848900" y="0"/>
            <a:ext cx="1295100" cy="129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Learning Objectives</a:t>
            </a:r>
            <a:endParaRPr/>
          </a:p>
        </p:txBody>
      </p:sp>
      <p:sp>
        <p:nvSpPr>
          <p:cNvPr id="115" name="Google Shape;11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For an Area R course, the General Education Learning Objective (GELO) 1 is fulfilled with the Critiquing Scientific Literature assignment.</a:t>
            </a:r>
            <a:endParaRPr>
              <a:solidFill>
                <a:srgbClr val="000000"/>
              </a:solidFill>
            </a:endParaRPr>
          </a:p>
          <a:p>
            <a:pPr marL="0" lvl="0" indent="0" algn="l" rtl="0">
              <a:spcBef>
                <a:spcPts val="1600"/>
              </a:spcBef>
              <a:spcAft>
                <a:spcPts val="0"/>
              </a:spcAft>
              <a:buClr>
                <a:schemeClr val="dk1"/>
              </a:buClr>
              <a:buSzPts val="1100"/>
              <a:buFont typeface="Arial"/>
              <a:buNone/>
            </a:pPr>
            <a:r>
              <a:rPr lang="en">
                <a:solidFill>
                  <a:srgbClr val="000000"/>
                </a:solidFill>
              </a:rPr>
              <a:t>GELO 1: Demonstrate an understanding of the methods and limits of scientific investigation </a:t>
            </a:r>
            <a:endParaRPr>
              <a:solidFill>
                <a:srgbClr val="000000"/>
              </a:solidFill>
            </a:endParaRPr>
          </a:p>
          <a:p>
            <a:pPr marL="0" lvl="0" indent="0" algn="l" rtl="0">
              <a:spcBef>
                <a:spcPts val="1600"/>
              </a:spcBef>
              <a:spcAft>
                <a:spcPts val="0"/>
              </a:spcAft>
              <a:buNone/>
            </a:pPr>
            <a:r>
              <a:rPr lang="en">
                <a:solidFill>
                  <a:srgbClr val="000000"/>
                </a:solidFill>
              </a:rPr>
              <a:t>Course learning outcomes can also be fulfilled by the Critiquing Scientific Literature assignment. </a:t>
            </a:r>
            <a:endParaRPr>
              <a:solidFill>
                <a:srgbClr val="000000"/>
              </a:solidFill>
            </a:endParaRPr>
          </a:p>
          <a:p>
            <a:pPr marL="457200" lvl="0" indent="-342900" algn="l" rtl="0">
              <a:spcBef>
                <a:spcPts val="1600"/>
              </a:spcBef>
              <a:spcAft>
                <a:spcPts val="0"/>
              </a:spcAft>
              <a:buClr>
                <a:srgbClr val="000000"/>
              </a:buClr>
              <a:buSzPts val="1800"/>
              <a:buChar char="●"/>
            </a:pPr>
            <a:r>
              <a:rPr lang="en" b="1">
                <a:solidFill>
                  <a:srgbClr val="000000"/>
                </a:solidFill>
              </a:rPr>
              <a:t>Add in your course learning outcomes, as appropriate.</a:t>
            </a:r>
            <a:endParaRPr sz="1200" b="1">
              <a:solidFill>
                <a:srgbClr val="000000"/>
              </a:solidFill>
              <a:highlight>
                <a:srgbClr val="FFFFFF"/>
              </a:highlight>
            </a:endParaRPr>
          </a:p>
          <a:p>
            <a:pPr marL="0" lvl="0" indent="0" algn="l" rtl="0">
              <a:spcBef>
                <a:spcPts val="1600"/>
              </a:spcBef>
              <a:spcAft>
                <a:spcPts val="1600"/>
              </a:spcAft>
              <a:buNone/>
            </a:pPr>
            <a:endParaRPr/>
          </a:p>
        </p:txBody>
      </p:sp>
      <p:pic>
        <p:nvPicPr>
          <p:cNvPr id="116" name="Google Shape;116;p23"/>
          <p:cNvPicPr preferRelativeResize="0"/>
          <p:nvPr/>
        </p:nvPicPr>
        <p:blipFill>
          <a:blip r:embed="rId3">
            <a:alphaModFix/>
          </a:blip>
          <a:stretch>
            <a:fillRect/>
          </a:stretch>
        </p:blipFill>
        <p:spPr>
          <a:xfrm>
            <a:off x="7848900" y="0"/>
            <a:ext cx="1295100" cy="12951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7090</Words>
  <Application>Microsoft Macintosh PowerPoint</Application>
  <PresentationFormat>On-screen Show (16:9)</PresentationFormat>
  <Paragraphs>509</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Calibri</vt:lpstr>
      <vt:lpstr>Roboto</vt:lpstr>
      <vt:lpstr>Arial</vt:lpstr>
      <vt:lpstr>Helvetica Neue</vt:lpstr>
      <vt:lpstr>Simple Light</vt:lpstr>
      <vt:lpstr>PowerPoint Presentation</vt:lpstr>
      <vt:lpstr>Guide to help undergraduate students analyze, synthesize and write about scientific literature</vt:lpstr>
      <vt:lpstr>Table of Contents</vt:lpstr>
      <vt:lpstr>Background &amp; Introduction</vt:lpstr>
      <vt:lpstr>Instructor Notes</vt:lpstr>
      <vt:lpstr>Background and Introduction to Instructors</vt:lpstr>
      <vt:lpstr>Background on Scaffolding Activities  </vt:lpstr>
      <vt:lpstr>Scaffolding Activities </vt:lpstr>
      <vt:lpstr>Learning Objectives</vt:lpstr>
      <vt:lpstr>Critiquing Scientific Literature Assignment  Learning Objectives</vt:lpstr>
      <vt:lpstr>What makes something scientific? </vt:lpstr>
      <vt:lpstr>What is scientific literature? </vt:lpstr>
      <vt:lpstr>What is a peer-reviewed journal?</vt:lpstr>
      <vt:lpstr>Peer Review Process </vt:lpstr>
      <vt:lpstr>Reading</vt:lpstr>
      <vt:lpstr>Introduction to Reading </vt:lpstr>
      <vt:lpstr>Scientific Critique vs. a Research Paper  </vt:lpstr>
      <vt:lpstr>Scientific Article Structure</vt:lpstr>
      <vt:lpstr>How to Read a Scientific Article</vt:lpstr>
      <vt:lpstr>Tips for How to Read a Scientific Article</vt:lpstr>
      <vt:lpstr>Increase Understanding When Reading Scientific Articles: Title and Abstract (Page 1 of 5)</vt:lpstr>
      <vt:lpstr>Example: Abstract Practice Worksheet</vt:lpstr>
      <vt:lpstr>Increase Understanding When Reading Scientific Articles: Introduction (Page 2 of 5)</vt:lpstr>
      <vt:lpstr>Increase Understanding When Reading Scientific Articles: Methods (Page 3 of 5)</vt:lpstr>
      <vt:lpstr>Increase Understanding When Reading Scientific Articles: Results (Page 4 of 5)</vt:lpstr>
      <vt:lpstr>Increase Understanding When Reading Scientific Articles: Discussion (Page 5 of 5)</vt:lpstr>
      <vt:lpstr>Analyze &amp; Synthesize</vt:lpstr>
      <vt:lpstr>Paraphrasing and Plagiarism </vt:lpstr>
      <vt:lpstr>Tips for Paraphrasing</vt:lpstr>
      <vt:lpstr>Paraphrasing Activities</vt:lpstr>
      <vt:lpstr>Activity: Paraphrasing Option 1 </vt:lpstr>
      <vt:lpstr>Activity: Paraphrasing Option 1</vt:lpstr>
      <vt:lpstr>Activity:Paraphrasing Option 2- Identify Appropriate Paraphrases</vt:lpstr>
      <vt:lpstr>Activity: Paraphrasing Option 2 Identify Appropriate Paraphrasing Activity Answers</vt:lpstr>
      <vt:lpstr>Activity Option 3: Paraphrasing/Plagiarising Exercise</vt:lpstr>
      <vt:lpstr>Activity Option 3: Paraphrasing/Plagiarising Exercise</vt:lpstr>
      <vt:lpstr>Critique</vt:lpstr>
      <vt:lpstr>Introduction to Critique</vt:lpstr>
      <vt:lpstr>Writing a Critique of a Scientific Article: Background Information</vt:lpstr>
      <vt:lpstr>PowerPoint Presentation</vt:lpstr>
      <vt:lpstr>Example: Critiquing Scientific Literature  Worksheet</vt:lpstr>
      <vt:lpstr>Example: Critiquing Scientific Literature Writing Assignment Rubric</vt:lpstr>
      <vt:lpstr>Additional Activities to Support Writing  </vt:lpstr>
      <vt:lpstr>Final Thoughts &amp; Resources</vt:lpstr>
      <vt:lpstr>Sequencing the Instruction and Assignments</vt:lpstr>
      <vt:lpstr>Lesson Plan for Day 1 (of 2 Days of Instruction)</vt:lpstr>
      <vt:lpstr>Lesson Plan for Day 2 (of 2 Days of Instruction)</vt:lpstr>
      <vt:lpstr>Critiquing Scientific Literature Feedback Survey  Questions</vt:lpstr>
      <vt:lpstr>Resources (Page 1 of 2) </vt:lpstr>
      <vt:lpstr>Resources (continued, page 2 of 2)</vt:lpstr>
      <vt:lpstr>References (Page 1 of 3)</vt:lpstr>
      <vt:lpstr>References (continued, page 2 of 3)</vt:lpstr>
      <vt:lpstr>References (continued, page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Catherine Doyle</cp:lastModifiedBy>
  <cp:revision>2</cp:revision>
  <dcterms:modified xsi:type="dcterms:W3CDTF">2021-07-01T20:54:07Z</dcterms:modified>
</cp:coreProperties>
</file>